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422" r:id="rId3"/>
    <p:sldId id="303" r:id="rId4"/>
    <p:sldId id="381" r:id="rId5"/>
    <p:sldId id="398" r:id="rId6"/>
    <p:sldId id="399" r:id="rId7"/>
    <p:sldId id="400" r:id="rId8"/>
    <p:sldId id="401" r:id="rId9"/>
    <p:sldId id="309" r:id="rId10"/>
    <p:sldId id="382" r:id="rId11"/>
    <p:sldId id="445" r:id="rId12"/>
    <p:sldId id="446" r:id="rId13"/>
    <p:sldId id="447" r:id="rId14"/>
    <p:sldId id="402" r:id="rId15"/>
    <p:sldId id="448" r:id="rId16"/>
    <p:sldId id="403" r:id="rId17"/>
    <p:sldId id="404" r:id="rId18"/>
    <p:sldId id="405" r:id="rId19"/>
    <p:sldId id="496" r:id="rId20"/>
    <p:sldId id="497" r:id="rId21"/>
    <p:sldId id="498" r:id="rId22"/>
    <p:sldId id="499" r:id="rId23"/>
    <p:sldId id="406" r:id="rId24"/>
    <p:sldId id="383" r:id="rId25"/>
    <p:sldId id="435" r:id="rId26"/>
    <p:sldId id="434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500" r:id="rId37"/>
    <p:sldId id="458" r:id="rId38"/>
    <p:sldId id="459" r:id="rId39"/>
    <p:sldId id="467" r:id="rId40"/>
    <p:sldId id="464" r:id="rId41"/>
    <p:sldId id="465" r:id="rId42"/>
    <p:sldId id="468" r:id="rId43"/>
    <p:sldId id="469" r:id="rId44"/>
    <p:sldId id="470" r:id="rId45"/>
    <p:sldId id="460" r:id="rId46"/>
    <p:sldId id="461" r:id="rId47"/>
    <p:sldId id="471" r:id="rId48"/>
    <p:sldId id="472" r:id="rId49"/>
    <p:sldId id="473" r:id="rId50"/>
    <p:sldId id="474" r:id="rId51"/>
    <p:sldId id="475" r:id="rId52"/>
    <p:sldId id="417" r:id="rId53"/>
    <p:sldId id="477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19" r:id="rId69"/>
    <p:sldId id="420" r:id="rId70"/>
    <p:sldId id="386" r:id="rId71"/>
    <p:sldId id="387" r:id="rId72"/>
    <p:sldId id="407" r:id="rId73"/>
    <p:sldId id="408" r:id="rId74"/>
    <p:sldId id="409" r:id="rId75"/>
    <p:sldId id="389" r:id="rId76"/>
    <p:sldId id="390" r:id="rId77"/>
    <p:sldId id="410" r:id="rId78"/>
    <p:sldId id="411" r:id="rId79"/>
    <p:sldId id="392" r:id="rId80"/>
    <p:sldId id="412" r:id="rId81"/>
    <p:sldId id="413" r:id="rId82"/>
    <p:sldId id="414" r:id="rId83"/>
    <p:sldId id="415" r:id="rId84"/>
    <p:sldId id="416" r:id="rId85"/>
    <p:sldId id="423" r:id="rId86"/>
    <p:sldId id="424" r:id="rId87"/>
    <p:sldId id="430" r:id="rId88"/>
    <p:sldId id="431" r:id="rId89"/>
    <p:sldId id="436" r:id="rId90"/>
    <p:sldId id="437" r:id="rId91"/>
    <p:sldId id="438" r:id="rId92"/>
    <p:sldId id="439" r:id="rId93"/>
    <p:sldId id="440" r:id="rId94"/>
    <p:sldId id="441" r:id="rId95"/>
    <p:sldId id="493" r:id="rId96"/>
    <p:sldId id="494" r:id="rId97"/>
    <p:sldId id="495" r:id="rId98"/>
    <p:sldId id="330" r:id="rId9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97"/>
    <a:srgbClr val="000000"/>
    <a:srgbClr val="000066"/>
    <a:srgbClr val="33339A"/>
    <a:srgbClr val="313193"/>
    <a:srgbClr val="800080"/>
    <a:srgbClr val="333399"/>
    <a:srgbClr val="FF9966"/>
    <a:srgbClr val="CC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 autoAdjust="0"/>
    <p:restoredTop sz="94592" autoAdjust="0"/>
  </p:normalViewPr>
  <p:slideViewPr>
    <p:cSldViewPr>
      <p:cViewPr varScale="1">
        <p:scale>
          <a:sx n="151" d="100"/>
          <a:sy n="151" d="100"/>
        </p:scale>
        <p:origin x="252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fld id="{85A1CAEA-C013-40A2-A74E-AFF81509CF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844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65135-84BA-F94D-B33F-1A686B81640C}" type="datetimeFigureOut">
              <a:rPr kumimoji="1" lang="zh-CN" altLang="en-US" smtClean="0"/>
              <a:t>2021/2/28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B670E-13E6-6741-A777-0B06088CF8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53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标准答案：</a:t>
            </a:r>
            <a:r>
              <a:rPr kumimoji="1" lang="en-US" altLang="zh-CN" dirty="0"/>
              <a:t>AC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18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标准答案：</a:t>
            </a:r>
            <a:r>
              <a:rPr kumimoji="1" lang="en-US" altLang="zh-CN" dirty="0"/>
              <a:t>AC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73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13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95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0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54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82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06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6149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615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2" name="Rectangle 103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3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4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2600" i="0">
                <a:solidFill>
                  <a:schemeClr val="bg1"/>
                </a:solidFill>
                <a:latin typeface="+mn-lt"/>
              </a:defRPr>
            </a:lvl1pPr>
          </a:lstStyle>
          <a:p>
            <a:fld id="{DE41A567-0D21-4B1F-85FF-7DF87914C9E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6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7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</p:spPr>
      </p:pic>
      <p:sp>
        <p:nvSpPr>
          <p:cNvPr id="6158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800" i="0">
                <a:latin typeface="Arial" pitchFamily="34" charset="0"/>
                <a:cs typeface="Times New Roman" pitchFamily="18" charset="0"/>
              </a:rPr>
              <a:t>Formal Languages and Automata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7" name="Group 1041"/>
          <p:cNvGrpSpPr>
            <a:grpSpLocks/>
          </p:cNvGrpSpPr>
          <p:nvPr userDrawn="1"/>
        </p:nvGrpSpPr>
        <p:grpSpPr bwMode="auto">
          <a:xfrm>
            <a:off x="-36513" y="0"/>
            <a:ext cx="1476376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477963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41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3675" y="576263"/>
            <a:ext cx="1295400" cy="330200"/>
          </a:xfrm>
          <a:prstGeom prst="rect">
            <a:avLst/>
          </a:prstGeom>
          <a:noFill/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885113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Arial" pitchFamily="34" charset="0"/>
                <a:ea typeface="楷体_GB2312" pitchFamily="49" charset="-122"/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17600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>
    <p:wipe dir="r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9.xml"/><Relationship Id="rId7" Type="http://schemas.openxmlformats.org/officeDocument/2006/relationships/slide" Target="slide7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1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5.emf"/><Relationship Id="rId10" Type="http://schemas.openxmlformats.org/officeDocument/2006/relationships/image" Target="../media/image18.emf"/><Relationship Id="rId4" Type="http://schemas.openxmlformats.org/officeDocument/2006/relationships/image" Target="../media/image4.emf"/><Relationship Id="rId9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2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22.emf"/><Relationship Id="rId5" Type="http://schemas.openxmlformats.org/officeDocument/2006/relationships/image" Target="../media/image5.emf"/><Relationship Id="rId10" Type="http://schemas.openxmlformats.org/officeDocument/2006/relationships/image" Target="../media/image21.emf"/><Relationship Id="rId4" Type="http://schemas.openxmlformats.org/officeDocument/2006/relationships/image" Target="../media/image4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.emf"/><Relationship Id="rId7" Type="http://schemas.openxmlformats.org/officeDocument/2006/relationships/image" Target="../media/image2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5.emf"/><Relationship Id="rId10" Type="http://schemas.openxmlformats.org/officeDocument/2006/relationships/image" Target="../media/image30.emf"/><Relationship Id="rId4" Type="http://schemas.openxmlformats.org/officeDocument/2006/relationships/image" Target="../media/image4.emf"/><Relationship Id="rId9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1.emf"/><Relationship Id="rId7" Type="http://schemas.openxmlformats.org/officeDocument/2006/relationships/image" Target="../media/image5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76.emf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86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9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104.emf"/><Relationship Id="rId4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96.emf"/><Relationship Id="rId7" Type="http://schemas.openxmlformats.org/officeDocument/2006/relationships/image" Target="../media/image120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97.emf"/><Relationship Id="rId9" Type="http://schemas.openxmlformats.org/officeDocument/2006/relationships/image" Target="../media/image12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96.emf"/><Relationship Id="rId7" Type="http://schemas.openxmlformats.org/officeDocument/2006/relationships/image" Target="../media/image120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26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9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125.emf"/><Relationship Id="rId7" Type="http://schemas.openxmlformats.org/officeDocument/2006/relationships/image" Target="../media/image12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5" Type="http://schemas.openxmlformats.org/officeDocument/2006/relationships/image" Target="../media/image124.emf"/><Relationship Id="rId4" Type="http://schemas.openxmlformats.org/officeDocument/2006/relationships/image" Target="../media/image12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31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emf"/><Relationship Id="rId5" Type="http://schemas.openxmlformats.org/officeDocument/2006/relationships/image" Target="../media/image121.emf"/><Relationship Id="rId4" Type="http://schemas.openxmlformats.org/officeDocument/2006/relationships/image" Target="../media/image9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4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image" Target="../media/image146.e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12" Type="http://schemas.openxmlformats.org/officeDocument/2006/relationships/image" Target="../media/image145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emf"/><Relationship Id="rId11" Type="http://schemas.openxmlformats.org/officeDocument/2006/relationships/image" Target="../media/image144.emf"/><Relationship Id="rId5" Type="http://schemas.openxmlformats.org/officeDocument/2006/relationships/image" Target="../media/image138.emf"/><Relationship Id="rId10" Type="http://schemas.openxmlformats.org/officeDocument/2006/relationships/image" Target="../media/image143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36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35.emf"/><Relationship Id="rId16" Type="http://schemas.openxmlformats.org/officeDocument/2006/relationships/image" Target="../media/image1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38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37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36.emf"/><Relationship Id="rId7" Type="http://schemas.openxmlformats.org/officeDocument/2006/relationships/image" Target="../media/image158.emf"/><Relationship Id="rId12" Type="http://schemas.openxmlformats.org/officeDocument/2006/relationships/image" Target="../media/image16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emf"/><Relationship Id="rId11" Type="http://schemas.openxmlformats.org/officeDocument/2006/relationships/image" Target="../media/image162.emf"/><Relationship Id="rId5" Type="http://schemas.openxmlformats.org/officeDocument/2006/relationships/image" Target="../media/image138.emf"/><Relationship Id="rId10" Type="http://schemas.openxmlformats.org/officeDocument/2006/relationships/image" Target="../media/image161.emf"/><Relationship Id="rId4" Type="http://schemas.openxmlformats.org/officeDocument/2006/relationships/image" Target="../media/image137.emf"/><Relationship Id="rId9" Type="http://schemas.openxmlformats.org/officeDocument/2006/relationships/image" Target="../media/image16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image" Target="../media/image148.emf"/><Relationship Id="rId3" Type="http://schemas.openxmlformats.org/officeDocument/2006/relationships/image" Target="../media/image136.emf"/><Relationship Id="rId7" Type="http://schemas.openxmlformats.org/officeDocument/2006/relationships/image" Target="../media/image165.emf"/><Relationship Id="rId12" Type="http://schemas.openxmlformats.org/officeDocument/2006/relationships/image" Target="../media/image16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emf"/><Relationship Id="rId11" Type="http://schemas.openxmlformats.org/officeDocument/2006/relationships/image" Target="../media/image153.emf"/><Relationship Id="rId5" Type="http://schemas.openxmlformats.org/officeDocument/2006/relationships/image" Target="../media/image138.emf"/><Relationship Id="rId15" Type="http://schemas.openxmlformats.org/officeDocument/2006/relationships/image" Target="../media/image150.emf"/><Relationship Id="rId10" Type="http://schemas.openxmlformats.org/officeDocument/2006/relationships/image" Target="../media/image152.emf"/><Relationship Id="rId4" Type="http://schemas.openxmlformats.org/officeDocument/2006/relationships/image" Target="../media/image137.emf"/><Relationship Id="rId9" Type="http://schemas.openxmlformats.org/officeDocument/2006/relationships/image" Target="../media/image151.emf"/><Relationship Id="rId14" Type="http://schemas.openxmlformats.org/officeDocument/2006/relationships/image" Target="../media/image14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image" Target="../media/image136.emf"/><Relationship Id="rId7" Type="http://schemas.openxmlformats.org/officeDocument/2006/relationships/image" Target="../media/image169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emf"/><Relationship Id="rId11" Type="http://schemas.openxmlformats.org/officeDocument/2006/relationships/image" Target="../media/image173.emf"/><Relationship Id="rId5" Type="http://schemas.openxmlformats.org/officeDocument/2006/relationships/image" Target="../media/image138.emf"/><Relationship Id="rId10" Type="http://schemas.openxmlformats.org/officeDocument/2006/relationships/image" Target="../media/image172.emf"/><Relationship Id="rId4" Type="http://schemas.openxmlformats.org/officeDocument/2006/relationships/image" Target="../media/image137.emf"/><Relationship Id="rId9" Type="http://schemas.openxmlformats.org/officeDocument/2006/relationships/image" Target="../media/image17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image" Target="../media/image185.emf"/><Relationship Id="rId3" Type="http://schemas.openxmlformats.org/officeDocument/2006/relationships/image" Target="../media/image175.emf"/><Relationship Id="rId7" Type="http://schemas.openxmlformats.org/officeDocument/2006/relationships/image" Target="../media/image179.emf"/><Relationship Id="rId12" Type="http://schemas.openxmlformats.org/officeDocument/2006/relationships/image" Target="../media/image184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11" Type="http://schemas.openxmlformats.org/officeDocument/2006/relationships/image" Target="../media/image183.emf"/><Relationship Id="rId5" Type="http://schemas.openxmlformats.org/officeDocument/2006/relationships/image" Target="../media/image177.emf"/><Relationship Id="rId10" Type="http://schemas.openxmlformats.org/officeDocument/2006/relationships/image" Target="../media/image182.emf"/><Relationship Id="rId4" Type="http://schemas.openxmlformats.org/officeDocument/2006/relationships/image" Target="../media/image176.emf"/><Relationship Id="rId9" Type="http://schemas.openxmlformats.org/officeDocument/2006/relationships/image" Target="../media/image18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13" Type="http://schemas.openxmlformats.org/officeDocument/2006/relationships/image" Target="../media/image194.emf"/><Relationship Id="rId3" Type="http://schemas.openxmlformats.org/officeDocument/2006/relationships/image" Target="../media/image175.emf"/><Relationship Id="rId7" Type="http://schemas.openxmlformats.org/officeDocument/2006/relationships/image" Target="../media/image188.emf"/><Relationship Id="rId12" Type="http://schemas.openxmlformats.org/officeDocument/2006/relationships/image" Target="../media/image193.emf"/><Relationship Id="rId2" Type="http://schemas.openxmlformats.org/officeDocument/2006/relationships/image" Target="../media/image135.emf"/><Relationship Id="rId16" Type="http://schemas.openxmlformats.org/officeDocument/2006/relationships/image" Target="../media/image1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emf"/><Relationship Id="rId11" Type="http://schemas.openxmlformats.org/officeDocument/2006/relationships/image" Target="../media/image192.emf"/><Relationship Id="rId5" Type="http://schemas.openxmlformats.org/officeDocument/2006/relationships/image" Target="../media/image186.emf"/><Relationship Id="rId15" Type="http://schemas.openxmlformats.org/officeDocument/2006/relationships/image" Target="../media/image196.emf"/><Relationship Id="rId10" Type="http://schemas.openxmlformats.org/officeDocument/2006/relationships/image" Target="../media/image191.emf"/><Relationship Id="rId4" Type="http://schemas.openxmlformats.org/officeDocument/2006/relationships/image" Target="../media/image176.emf"/><Relationship Id="rId9" Type="http://schemas.openxmlformats.org/officeDocument/2006/relationships/image" Target="../media/image190.emf"/><Relationship Id="rId14" Type="http://schemas.openxmlformats.org/officeDocument/2006/relationships/image" Target="../media/image195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13" Type="http://schemas.openxmlformats.org/officeDocument/2006/relationships/image" Target="../media/image203.emf"/><Relationship Id="rId3" Type="http://schemas.openxmlformats.org/officeDocument/2006/relationships/image" Target="../media/image175.emf"/><Relationship Id="rId7" Type="http://schemas.openxmlformats.org/officeDocument/2006/relationships/image" Target="../media/image177.emf"/><Relationship Id="rId12" Type="http://schemas.openxmlformats.org/officeDocument/2006/relationships/image" Target="../media/image202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emf"/><Relationship Id="rId11" Type="http://schemas.openxmlformats.org/officeDocument/2006/relationships/image" Target="../media/image201.emf"/><Relationship Id="rId5" Type="http://schemas.openxmlformats.org/officeDocument/2006/relationships/image" Target="../media/image198.emf"/><Relationship Id="rId10" Type="http://schemas.openxmlformats.org/officeDocument/2006/relationships/image" Target="../media/image200.emf"/><Relationship Id="rId4" Type="http://schemas.openxmlformats.org/officeDocument/2006/relationships/image" Target="../media/image176.emf"/><Relationship Id="rId9" Type="http://schemas.openxmlformats.org/officeDocument/2006/relationships/image" Target="../media/image179.emf"/><Relationship Id="rId14" Type="http://schemas.openxmlformats.org/officeDocument/2006/relationships/image" Target="../media/image20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175.emf"/><Relationship Id="rId7" Type="http://schemas.openxmlformats.org/officeDocument/2006/relationships/image" Target="../media/image20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emf"/><Relationship Id="rId5" Type="http://schemas.openxmlformats.org/officeDocument/2006/relationships/image" Target="../media/image205.emf"/><Relationship Id="rId10" Type="http://schemas.openxmlformats.org/officeDocument/2006/relationships/image" Target="../media/image209.emf"/><Relationship Id="rId4" Type="http://schemas.openxmlformats.org/officeDocument/2006/relationships/image" Target="../media/image176.emf"/><Relationship Id="rId9" Type="http://schemas.openxmlformats.org/officeDocument/2006/relationships/image" Target="../media/image20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175.emf"/><Relationship Id="rId7" Type="http://schemas.openxmlformats.org/officeDocument/2006/relationships/image" Target="../media/image20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emf"/><Relationship Id="rId5" Type="http://schemas.openxmlformats.org/officeDocument/2006/relationships/image" Target="../media/image210.emf"/><Relationship Id="rId10" Type="http://schemas.openxmlformats.org/officeDocument/2006/relationships/image" Target="../media/image211.emf"/><Relationship Id="rId4" Type="http://schemas.openxmlformats.org/officeDocument/2006/relationships/image" Target="../media/image176.emf"/><Relationship Id="rId9" Type="http://schemas.openxmlformats.org/officeDocument/2006/relationships/image" Target="../media/image20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10" Type="http://schemas.openxmlformats.org/officeDocument/2006/relationships/image" Target="../media/image219.emf"/><Relationship Id="rId4" Type="http://schemas.openxmlformats.org/officeDocument/2006/relationships/image" Target="../media/image213.emf"/><Relationship Id="rId9" Type="http://schemas.openxmlformats.org/officeDocument/2006/relationships/image" Target="../media/image21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image" Target="../media/image226.emf"/><Relationship Id="rId3" Type="http://schemas.openxmlformats.org/officeDocument/2006/relationships/image" Target="../media/image212.emf"/><Relationship Id="rId7" Type="http://schemas.openxmlformats.org/officeDocument/2006/relationships/image" Target="../media/image220.emf"/><Relationship Id="rId12" Type="http://schemas.openxmlformats.org/officeDocument/2006/relationships/image" Target="../media/image225.emf"/><Relationship Id="rId2" Type="http://schemas.openxmlformats.org/officeDocument/2006/relationships/image" Target="../media/image135.emf"/><Relationship Id="rId16" Type="http://schemas.openxmlformats.org/officeDocument/2006/relationships/image" Target="../media/image2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24.emf"/><Relationship Id="rId5" Type="http://schemas.openxmlformats.org/officeDocument/2006/relationships/image" Target="../media/image214.emf"/><Relationship Id="rId15" Type="http://schemas.openxmlformats.org/officeDocument/2006/relationships/image" Target="../media/image228.emf"/><Relationship Id="rId10" Type="http://schemas.openxmlformats.org/officeDocument/2006/relationships/image" Target="../media/image223.emf"/><Relationship Id="rId4" Type="http://schemas.openxmlformats.org/officeDocument/2006/relationships/image" Target="../media/image213.emf"/><Relationship Id="rId9" Type="http://schemas.openxmlformats.org/officeDocument/2006/relationships/image" Target="../media/image222.emf"/><Relationship Id="rId14" Type="http://schemas.openxmlformats.org/officeDocument/2006/relationships/image" Target="../media/image22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228.emf"/><Relationship Id="rId3" Type="http://schemas.openxmlformats.org/officeDocument/2006/relationships/image" Target="../media/image212.emf"/><Relationship Id="rId7" Type="http://schemas.openxmlformats.org/officeDocument/2006/relationships/image" Target="../media/image230.emf"/><Relationship Id="rId12" Type="http://schemas.openxmlformats.org/officeDocument/2006/relationships/image" Target="../media/image235.emf"/><Relationship Id="rId2" Type="http://schemas.openxmlformats.org/officeDocument/2006/relationships/image" Target="../media/image135.emf"/><Relationship Id="rId16" Type="http://schemas.openxmlformats.org/officeDocument/2006/relationships/image" Target="../media/image2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34.emf"/><Relationship Id="rId5" Type="http://schemas.openxmlformats.org/officeDocument/2006/relationships/image" Target="../media/image214.emf"/><Relationship Id="rId15" Type="http://schemas.openxmlformats.org/officeDocument/2006/relationships/image" Target="../media/image237.emf"/><Relationship Id="rId10" Type="http://schemas.openxmlformats.org/officeDocument/2006/relationships/image" Target="../media/image233.emf"/><Relationship Id="rId4" Type="http://schemas.openxmlformats.org/officeDocument/2006/relationships/image" Target="../media/image213.emf"/><Relationship Id="rId9" Type="http://schemas.openxmlformats.org/officeDocument/2006/relationships/image" Target="../media/image232.emf"/><Relationship Id="rId14" Type="http://schemas.openxmlformats.org/officeDocument/2006/relationships/image" Target="../media/image236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5.emf"/><Relationship Id="rId3" Type="http://schemas.openxmlformats.org/officeDocument/2006/relationships/image" Target="../media/image212.emf"/><Relationship Id="rId7" Type="http://schemas.openxmlformats.org/officeDocument/2006/relationships/image" Target="../media/image239.emf"/><Relationship Id="rId12" Type="http://schemas.openxmlformats.org/officeDocument/2006/relationships/image" Target="../media/image244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43.emf"/><Relationship Id="rId5" Type="http://schemas.openxmlformats.org/officeDocument/2006/relationships/image" Target="../media/image214.emf"/><Relationship Id="rId10" Type="http://schemas.openxmlformats.org/officeDocument/2006/relationships/image" Target="../media/image242.emf"/><Relationship Id="rId4" Type="http://schemas.openxmlformats.org/officeDocument/2006/relationships/image" Target="../media/image213.emf"/><Relationship Id="rId9" Type="http://schemas.openxmlformats.org/officeDocument/2006/relationships/image" Target="../media/image2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2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3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1606550" y="195263"/>
            <a:ext cx="195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第 二 讲</a:t>
            </a:r>
          </a:p>
        </p:txBody>
      </p:sp>
      <p:sp>
        <p:nvSpPr>
          <p:cNvPr id="2072" name="Text Box 2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82438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上下文无关文法与上下文无关语言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44EB47-BE8C-364E-BCB9-2356BE05B9B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举例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递归推理出字符串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的一个归约过程为</a:t>
            </a:r>
          </a:p>
        </p:txBody>
      </p:sp>
      <p:sp>
        <p:nvSpPr>
          <p:cNvPr id="145420" name="Rectangle 12"/>
          <p:cNvSpPr>
            <a:spLocks noChangeArrowheads="1"/>
          </p:cNvSpPr>
          <p:nvPr/>
        </p:nvSpPr>
        <p:spPr bwMode="auto">
          <a:xfrm>
            <a:off x="1066800" y="5230813"/>
            <a:ext cx="145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</a:p>
        </p:txBody>
      </p:sp>
      <p:grpSp>
        <p:nvGrpSpPr>
          <p:cNvPr id="145447" name="Group 39"/>
          <p:cNvGrpSpPr>
            <a:grpSpLocks/>
          </p:cNvGrpSpPr>
          <p:nvPr/>
        </p:nvGrpSpPr>
        <p:grpSpPr bwMode="auto">
          <a:xfrm>
            <a:off x="2438400" y="5157788"/>
            <a:ext cx="762000" cy="434975"/>
            <a:chOff x="1536" y="3360"/>
            <a:chExt cx="480" cy="274"/>
          </a:xfrm>
        </p:grpSpPr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22" name="Rectangle 14"/>
            <p:cNvSpPr>
              <a:spLocks noChangeArrowheads="1"/>
            </p:cNvSpPr>
            <p:nvPr/>
          </p:nvSpPr>
          <p:spPr bwMode="auto">
            <a:xfrm>
              <a:off x="1536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23" name="Rectangle 15"/>
          <p:cNvSpPr>
            <a:spLocks noChangeArrowheads="1"/>
          </p:cNvSpPr>
          <p:nvPr/>
        </p:nvSpPr>
        <p:spPr bwMode="auto">
          <a:xfrm>
            <a:off x="3200400" y="5230813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48" name="Group 40"/>
          <p:cNvGrpSpPr>
            <a:grpSpLocks/>
          </p:cNvGrpSpPr>
          <p:nvPr/>
        </p:nvGrpSpPr>
        <p:grpSpPr bwMode="auto">
          <a:xfrm>
            <a:off x="4572000" y="5157788"/>
            <a:ext cx="762000" cy="434975"/>
            <a:chOff x="2880" y="3360"/>
            <a:chExt cx="480" cy="274"/>
          </a:xfrm>
        </p:grpSpPr>
        <p:sp>
          <p:nvSpPr>
            <p:cNvPr id="145424" name="AutoShape 16"/>
            <p:cNvSpPr>
              <a:spLocks noChangeArrowheads="1"/>
            </p:cNvSpPr>
            <p:nvPr/>
          </p:nvSpPr>
          <p:spPr bwMode="auto">
            <a:xfrm>
              <a:off x="2928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25" name="Rectangle 17"/>
            <p:cNvSpPr>
              <a:spLocks noChangeArrowheads="1"/>
            </p:cNvSpPr>
            <p:nvPr/>
          </p:nvSpPr>
          <p:spPr bwMode="auto">
            <a:xfrm>
              <a:off x="2880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26" name="Rectangle 18"/>
          <p:cNvSpPr>
            <a:spLocks noChangeArrowheads="1"/>
          </p:cNvSpPr>
          <p:nvPr/>
        </p:nvSpPr>
        <p:spPr bwMode="auto">
          <a:xfrm>
            <a:off x="5310188" y="5264150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49" name="Group 41"/>
          <p:cNvGrpSpPr>
            <a:grpSpLocks/>
          </p:cNvGrpSpPr>
          <p:nvPr/>
        </p:nvGrpSpPr>
        <p:grpSpPr bwMode="auto">
          <a:xfrm>
            <a:off x="6705600" y="5157788"/>
            <a:ext cx="762000" cy="434975"/>
            <a:chOff x="4224" y="3360"/>
            <a:chExt cx="480" cy="274"/>
          </a:xfrm>
        </p:grpSpPr>
        <p:sp>
          <p:nvSpPr>
            <p:cNvPr id="145429" name="AutoShape 21"/>
            <p:cNvSpPr>
              <a:spLocks noChangeArrowheads="1"/>
            </p:cNvSpPr>
            <p:nvPr/>
          </p:nvSpPr>
          <p:spPr bwMode="auto">
            <a:xfrm>
              <a:off x="4272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0" name="Rectangle 22"/>
            <p:cNvSpPr>
              <a:spLocks noChangeArrowheads="1"/>
            </p:cNvSpPr>
            <p:nvPr/>
          </p:nvSpPr>
          <p:spPr bwMode="auto">
            <a:xfrm>
              <a:off x="4224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1" name="Rectangle 23"/>
          <p:cNvSpPr>
            <a:spLocks noChangeArrowheads="1"/>
          </p:cNvSpPr>
          <p:nvPr/>
        </p:nvSpPr>
        <p:spPr bwMode="auto">
          <a:xfrm>
            <a:off x="7467600" y="5259388"/>
            <a:ext cx="1506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50" name="Group 42"/>
          <p:cNvGrpSpPr>
            <a:grpSpLocks/>
          </p:cNvGrpSpPr>
          <p:nvPr/>
        </p:nvGrpSpPr>
        <p:grpSpPr bwMode="auto">
          <a:xfrm>
            <a:off x="381000" y="5713413"/>
            <a:ext cx="762000" cy="434975"/>
            <a:chOff x="240" y="3710"/>
            <a:chExt cx="480" cy="274"/>
          </a:xfrm>
        </p:grpSpPr>
        <p:sp>
          <p:nvSpPr>
            <p:cNvPr id="145432" name="AutoShape 24"/>
            <p:cNvSpPr>
              <a:spLocks noChangeArrowheads="1"/>
            </p:cNvSpPr>
            <p:nvPr/>
          </p:nvSpPr>
          <p:spPr bwMode="auto">
            <a:xfrm>
              <a:off x="288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3" name="Rectangle 25"/>
            <p:cNvSpPr>
              <a:spLocks noChangeArrowheads="1"/>
            </p:cNvSpPr>
            <p:nvPr/>
          </p:nvSpPr>
          <p:spPr bwMode="auto">
            <a:xfrm>
              <a:off x="240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4" name="Rectangle 26"/>
          <p:cNvSpPr>
            <a:spLocks noChangeArrowheads="1"/>
          </p:cNvSpPr>
          <p:nvPr/>
        </p:nvSpPr>
        <p:spPr bwMode="auto">
          <a:xfrm>
            <a:off x="1066800" y="5776913"/>
            <a:ext cx="1436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51" name="Group 43"/>
          <p:cNvGrpSpPr>
            <a:grpSpLocks/>
          </p:cNvGrpSpPr>
          <p:nvPr/>
        </p:nvGrpSpPr>
        <p:grpSpPr bwMode="auto">
          <a:xfrm>
            <a:off x="2362200" y="5691188"/>
            <a:ext cx="762000" cy="434975"/>
            <a:chOff x="1488" y="3696"/>
            <a:chExt cx="480" cy="274"/>
          </a:xfrm>
        </p:grpSpPr>
        <p:sp>
          <p:nvSpPr>
            <p:cNvPr id="145435" name="AutoShape 27"/>
            <p:cNvSpPr>
              <a:spLocks noChangeArrowheads="1"/>
            </p:cNvSpPr>
            <p:nvPr/>
          </p:nvSpPr>
          <p:spPr bwMode="auto">
            <a:xfrm>
              <a:off x="1536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6" name="Rectangle 28"/>
            <p:cNvSpPr>
              <a:spLocks noChangeArrowheads="1"/>
            </p:cNvSpPr>
            <p:nvPr/>
          </p:nvSpPr>
          <p:spPr bwMode="auto">
            <a:xfrm>
              <a:off x="1488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7" name="Rectangle 29"/>
          <p:cNvSpPr>
            <a:spLocks noChangeArrowheads="1"/>
          </p:cNvSpPr>
          <p:nvPr/>
        </p:nvSpPr>
        <p:spPr bwMode="auto">
          <a:xfrm>
            <a:off x="3124200" y="5792788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grpSp>
        <p:nvGrpSpPr>
          <p:cNvPr id="145452" name="Group 44"/>
          <p:cNvGrpSpPr>
            <a:grpSpLocks/>
          </p:cNvGrpSpPr>
          <p:nvPr/>
        </p:nvGrpSpPr>
        <p:grpSpPr bwMode="auto">
          <a:xfrm>
            <a:off x="4038600" y="5691188"/>
            <a:ext cx="762000" cy="434975"/>
            <a:chOff x="2544" y="3696"/>
            <a:chExt cx="480" cy="274"/>
          </a:xfrm>
        </p:grpSpPr>
        <p:sp>
          <p:nvSpPr>
            <p:cNvPr id="145438" name="AutoShape 30"/>
            <p:cNvSpPr>
              <a:spLocks noChangeArrowheads="1"/>
            </p:cNvSpPr>
            <p:nvPr/>
          </p:nvSpPr>
          <p:spPr bwMode="auto">
            <a:xfrm>
              <a:off x="2592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9" name="Rectangle 31"/>
            <p:cNvSpPr>
              <a:spLocks noChangeArrowheads="1"/>
            </p:cNvSpPr>
            <p:nvPr/>
          </p:nvSpPr>
          <p:spPr bwMode="auto">
            <a:xfrm>
              <a:off x="2544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0" name="Rectangle 32"/>
          <p:cNvSpPr>
            <a:spLocks noChangeArrowheads="1"/>
          </p:cNvSpPr>
          <p:nvPr/>
        </p:nvSpPr>
        <p:spPr bwMode="auto">
          <a:xfrm>
            <a:off x="4800600" y="579278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45453" name="Group 45"/>
          <p:cNvGrpSpPr>
            <a:grpSpLocks/>
          </p:cNvGrpSpPr>
          <p:nvPr/>
        </p:nvGrpSpPr>
        <p:grpSpPr bwMode="auto">
          <a:xfrm>
            <a:off x="5562600" y="5713413"/>
            <a:ext cx="762000" cy="434975"/>
            <a:chOff x="3504" y="3710"/>
            <a:chExt cx="480" cy="274"/>
          </a:xfrm>
        </p:grpSpPr>
        <p:sp>
          <p:nvSpPr>
            <p:cNvPr id="145441" name="AutoShape 33"/>
            <p:cNvSpPr>
              <a:spLocks noChangeArrowheads="1"/>
            </p:cNvSpPr>
            <p:nvPr/>
          </p:nvSpPr>
          <p:spPr bwMode="auto">
            <a:xfrm>
              <a:off x="3552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42" name="Rectangle 34"/>
            <p:cNvSpPr>
              <a:spLocks noChangeArrowheads="1"/>
            </p:cNvSpPr>
            <p:nvPr/>
          </p:nvSpPr>
          <p:spPr bwMode="auto">
            <a:xfrm>
              <a:off x="3504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3" name="Rectangle 35"/>
          <p:cNvSpPr>
            <a:spLocks noChangeArrowheads="1"/>
          </p:cNvSpPr>
          <p:nvPr/>
        </p:nvSpPr>
        <p:spPr bwMode="auto">
          <a:xfrm>
            <a:off x="6324600" y="5792788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45454" name="Group 46"/>
          <p:cNvGrpSpPr>
            <a:grpSpLocks/>
          </p:cNvGrpSpPr>
          <p:nvPr/>
        </p:nvGrpSpPr>
        <p:grpSpPr bwMode="auto">
          <a:xfrm>
            <a:off x="7162800" y="5713413"/>
            <a:ext cx="762000" cy="434975"/>
            <a:chOff x="4512" y="3710"/>
            <a:chExt cx="480" cy="274"/>
          </a:xfrm>
        </p:grpSpPr>
        <p:sp>
          <p:nvSpPr>
            <p:cNvPr id="145444" name="AutoShape 36"/>
            <p:cNvSpPr>
              <a:spLocks noChangeArrowheads="1"/>
            </p:cNvSpPr>
            <p:nvPr/>
          </p:nvSpPr>
          <p:spPr bwMode="auto">
            <a:xfrm>
              <a:off x="4560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45" name="Rectangle 37"/>
            <p:cNvSpPr>
              <a:spLocks noChangeArrowheads="1"/>
            </p:cNvSpPr>
            <p:nvPr/>
          </p:nvSpPr>
          <p:spPr bwMode="auto">
            <a:xfrm>
              <a:off x="4512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6" name="Rectangle 38"/>
          <p:cNvSpPr>
            <a:spLocks noChangeArrowheads="1"/>
          </p:cNvSpPr>
          <p:nvPr/>
        </p:nvSpPr>
        <p:spPr bwMode="auto">
          <a:xfrm>
            <a:off x="8001000" y="57927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3" grpId="0"/>
      <p:bldP spid="145426" grpId="0"/>
      <p:bldP spid="145431" grpId="0"/>
      <p:bldP spid="145434" grpId="0"/>
      <p:bldP spid="145437" grpId="0"/>
      <p:bldP spid="145440" grpId="0"/>
      <p:bldP spid="145443" grpId="0"/>
      <p:bldP spid="1454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1151620" y="4540237"/>
            <a:ext cx="6840760" cy="22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(A )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  ( v + d ) * ( d + d )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(B)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+ *</a:t>
            </a:r>
          </a:p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(C)    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v + d * d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(D)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* d ) + d * v )</a:t>
            </a:r>
            <a:endParaRPr kumimoji="1" lang="zh-CN" altLang="en-US" sz="2400" dirty="0">
              <a:solidFill>
                <a:srgbClr val="31319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705181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539552" y="4613295"/>
            <a:ext cx="2664296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v + d ) * ( d + d ) </a:t>
            </a:r>
          </a:p>
        </p:txBody>
      </p:sp>
      <p:grpSp>
        <p:nvGrpSpPr>
          <p:cNvPr id="6" name="Group 39">
            <a:extLst>
              <a:ext uri="{FF2B5EF4-FFF2-40B4-BE49-F238E27FC236}">
                <a16:creationId xmlns:a16="http://schemas.microsoft.com/office/drawing/2014/main" id="{EF96AD98-A7E3-F54B-8703-10F7B12F03B2}"/>
              </a:ext>
            </a:extLst>
          </p:cNvPr>
          <p:cNvGrpSpPr>
            <a:grpSpLocks/>
          </p:cNvGrpSpPr>
          <p:nvPr/>
        </p:nvGrpSpPr>
        <p:grpSpPr bwMode="auto">
          <a:xfrm>
            <a:off x="3203848" y="4633364"/>
            <a:ext cx="762000" cy="434975"/>
            <a:chOff x="1536" y="3360"/>
            <a:chExt cx="480" cy="274"/>
          </a:xfrm>
        </p:grpSpPr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76D5BF06-7E32-3C4D-B720-79759DBBD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00B7E1CD-2CD6-5849-868C-CE731481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935E83B-6DA5-F244-8232-173659E6468D}"/>
              </a:ext>
            </a:extLst>
          </p:cNvPr>
          <p:cNvSpPr txBox="1"/>
          <p:nvPr/>
        </p:nvSpPr>
        <p:spPr>
          <a:xfrm>
            <a:off x="3913461" y="4613295"/>
            <a:ext cx="2664296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+ d ) * ( d + d ) </a:t>
            </a:r>
          </a:p>
        </p:txBody>
      </p:sp>
      <p:grpSp>
        <p:nvGrpSpPr>
          <p:cNvPr id="10" name="Group 39">
            <a:extLst>
              <a:ext uri="{FF2B5EF4-FFF2-40B4-BE49-F238E27FC236}">
                <a16:creationId xmlns:a16="http://schemas.microsoft.com/office/drawing/2014/main" id="{ED1C540A-A65B-324D-AFAF-5CC5F3AF547F}"/>
              </a:ext>
            </a:extLst>
          </p:cNvPr>
          <p:cNvGrpSpPr>
            <a:grpSpLocks/>
          </p:cNvGrpSpPr>
          <p:nvPr/>
        </p:nvGrpSpPr>
        <p:grpSpPr bwMode="auto">
          <a:xfrm>
            <a:off x="6628185" y="4613683"/>
            <a:ext cx="762000" cy="434975"/>
            <a:chOff x="1536" y="3360"/>
            <a:chExt cx="480" cy="274"/>
          </a:xfrm>
        </p:grpSpPr>
        <p:sp>
          <p:nvSpPr>
            <p:cNvPr id="11" name="AutoShape 13">
              <a:extLst>
                <a:ext uri="{FF2B5EF4-FFF2-40B4-BE49-F238E27FC236}">
                  <a16:creationId xmlns:a16="http://schemas.microsoft.com/office/drawing/2014/main" id="{DBEE6DF7-C581-F947-B21F-6FDB0B87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50AF4FB8-713A-4D40-9B0F-842927A98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85E1423-B351-CF49-BA04-7943470AC6BB}"/>
              </a:ext>
            </a:extLst>
          </p:cNvPr>
          <p:cNvSpPr txBox="1"/>
          <p:nvPr/>
        </p:nvSpPr>
        <p:spPr>
          <a:xfrm>
            <a:off x="489124" y="5085184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O d ) * ( d + d ) </a:t>
            </a:r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BAAB5532-AD2E-F94B-BF99-2EA6AE9CE600}"/>
              </a:ext>
            </a:extLst>
          </p:cNvPr>
          <p:cNvGrpSpPr>
            <a:grpSpLocks/>
          </p:cNvGrpSpPr>
          <p:nvPr/>
        </p:nvGrpSpPr>
        <p:grpSpPr bwMode="auto">
          <a:xfrm>
            <a:off x="3241948" y="5103947"/>
            <a:ext cx="762000" cy="434975"/>
            <a:chOff x="1536" y="3360"/>
            <a:chExt cx="480" cy="274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A02A5C55-5012-E745-80E4-E2D2003A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BAE6831B-EFB4-3245-9F8C-AD039A59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DA1F8C4-65B0-CD4F-A0CB-AE3099D45C33}"/>
              </a:ext>
            </a:extLst>
          </p:cNvPr>
          <p:cNvSpPr txBox="1"/>
          <p:nvPr/>
        </p:nvSpPr>
        <p:spPr>
          <a:xfrm>
            <a:off x="3913461" y="5068339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O E ) * ( d + d ) </a:t>
            </a:r>
          </a:p>
        </p:txBody>
      </p:sp>
      <p:grpSp>
        <p:nvGrpSpPr>
          <p:cNvPr id="18" name="Group 39">
            <a:extLst>
              <a:ext uri="{FF2B5EF4-FFF2-40B4-BE49-F238E27FC236}">
                <a16:creationId xmlns:a16="http://schemas.microsoft.com/office/drawing/2014/main" id="{3D0CBB85-6E98-8E4F-9C5F-7F8A23D00575}"/>
              </a:ext>
            </a:extLst>
          </p:cNvPr>
          <p:cNvGrpSpPr>
            <a:grpSpLocks/>
          </p:cNvGrpSpPr>
          <p:nvPr/>
        </p:nvGrpSpPr>
        <p:grpSpPr bwMode="auto">
          <a:xfrm>
            <a:off x="6722534" y="5103947"/>
            <a:ext cx="762000" cy="434975"/>
            <a:chOff x="1536" y="3360"/>
            <a:chExt cx="480" cy="274"/>
          </a:xfrm>
        </p:grpSpPr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DB58158C-C8E9-3647-A514-ED80A323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6200EF9-0D08-D443-A1A2-48E3D2075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6C3AB04-160E-0845-9515-809AF1F612BA}"/>
              </a:ext>
            </a:extLst>
          </p:cNvPr>
          <p:cNvSpPr txBox="1"/>
          <p:nvPr/>
        </p:nvSpPr>
        <p:spPr>
          <a:xfrm>
            <a:off x="419332" y="563573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) * ( d + d ) </a:t>
            </a: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E50BDCA3-F656-5E43-8810-3184327D0AFA}"/>
              </a:ext>
            </a:extLst>
          </p:cNvPr>
          <p:cNvGrpSpPr>
            <a:grpSpLocks/>
          </p:cNvGrpSpPr>
          <p:nvPr/>
        </p:nvGrpSpPr>
        <p:grpSpPr bwMode="auto">
          <a:xfrm>
            <a:off x="2622976" y="5630640"/>
            <a:ext cx="762000" cy="434975"/>
            <a:chOff x="1536" y="3360"/>
            <a:chExt cx="480" cy="274"/>
          </a:xfrm>
        </p:grpSpPr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E87B1681-787A-CF40-869D-B7EE0E644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66892B4A-A50F-8F45-B1D5-74DA1CCEA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FD8E27C-90B8-304A-9809-6DA706A2D2A3}"/>
              </a:ext>
            </a:extLst>
          </p:cNvPr>
          <p:cNvSpPr txBox="1"/>
          <p:nvPr/>
        </p:nvSpPr>
        <p:spPr>
          <a:xfrm>
            <a:off x="3426280" y="562429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 * ( d + d ) </a:t>
            </a:r>
          </a:p>
        </p:txBody>
      </p: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9E5F075-D199-BA46-B1FB-4626095919B3}"/>
              </a:ext>
            </a:extLst>
          </p:cNvPr>
          <p:cNvGrpSpPr>
            <a:grpSpLocks/>
          </p:cNvGrpSpPr>
          <p:nvPr/>
        </p:nvGrpSpPr>
        <p:grpSpPr bwMode="auto">
          <a:xfrm>
            <a:off x="5378835" y="5646189"/>
            <a:ext cx="762000" cy="434975"/>
            <a:chOff x="1536" y="3360"/>
            <a:chExt cx="480" cy="274"/>
          </a:xfrm>
        </p:grpSpPr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ABB5F437-04F6-034D-806F-DC0C7B731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A68BB492-3C05-6945-8B26-A5DC732B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BE765AE-1FBD-2347-A49E-A4840015FF25}"/>
              </a:ext>
            </a:extLst>
          </p:cNvPr>
          <p:cNvSpPr txBox="1"/>
          <p:nvPr/>
        </p:nvSpPr>
        <p:spPr>
          <a:xfrm>
            <a:off x="6230931" y="563573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 O ( d + d )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8C3442-B184-EF4D-BFF5-BBD4BF803507}"/>
              </a:ext>
            </a:extLst>
          </p:cNvPr>
          <p:cNvSpPr txBox="1"/>
          <p:nvPr/>
        </p:nvSpPr>
        <p:spPr>
          <a:xfrm>
            <a:off x="509428" y="6191037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…</a:t>
            </a:r>
          </a:p>
        </p:txBody>
      </p:sp>
      <p:grpSp>
        <p:nvGrpSpPr>
          <p:cNvPr id="31" name="Group 39">
            <a:extLst>
              <a:ext uri="{FF2B5EF4-FFF2-40B4-BE49-F238E27FC236}">
                <a16:creationId xmlns:a16="http://schemas.microsoft.com/office/drawing/2014/main" id="{2A67789D-63E4-704B-B56A-4FC603FDE02F}"/>
              </a:ext>
            </a:extLst>
          </p:cNvPr>
          <p:cNvGrpSpPr>
            <a:grpSpLocks/>
          </p:cNvGrpSpPr>
          <p:nvPr/>
        </p:nvGrpSpPr>
        <p:grpSpPr bwMode="auto">
          <a:xfrm>
            <a:off x="1109376" y="6238869"/>
            <a:ext cx="762000" cy="434975"/>
            <a:chOff x="1536" y="3360"/>
            <a:chExt cx="480" cy="274"/>
          </a:xfrm>
        </p:grpSpPr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B8B845C7-93EE-EC45-B7C3-90BFA430E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7CFEAF6F-AE0B-744D-98B1-4EE789489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456B860-A80C-F147-8A1B-69956FA3BC25}"/>
              </a:ext>
            </a:extLst>
          </p:cNvPr>
          <p:cNvSpPr txBox="1"/>
          <p:nvPr/>
        </p:nvSpPr>
        <p:spPr>
          <a:xfrm>
            <a:off x="1921419" y="6216725"/>
            <a:ext cx="11311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</a:t>
            </a:r>
          </a:p>
        </p:txBody>
      </p:sp>
      <p:grpSp>
        <p:nvGrpSpPr>
          <p:cNvPr id="35" name="Group 39">
            <a:extLst>
              <a:ext uri="{FF2B5EF4-FFF2-40B4-BE49-F238E27FC236}">
                <a16:creationId xmlns:a16="http://schemas.microsoft.com/office/drawing/2014/main" id="{D263959D-C944-E64C-8A52-B8E22922FF92}"/>
              </a:ext>
            </a:extLst>
          </p:cNvPr>
          <p:cNvGrpSpPr>
            <a:grpSpLocks/>
          </p:cNvGrpSpPr>
          <p:nvPr/>
        </p:nvGrpSpPr>
        <p:grpSpPr bwMode="auto">
          <a:xfrm>
            <a:off x="3131211" y="6225020"/>
            <a:ext cx="762001" cy="434975"/>
            <a:chOff x="1536" y="3360"/>
            <a:chExt cx="480" cy="274"/>
          </a:xfrm>
        </p:grpSpPr>
        <p:sp>
          <p:nvSpPr>
            <p:cNvPr id="36" name="AutoShape 13">
              <a:extLst>
                <a:ext uri="{FF2B5EF4-FFF2-40B4-BE49-F238E27FC236}">
                  <a16:creationId xmlns:a16="http://schemas.microsoft.com/office/drawing/2014/main" id="{D2401419-C611-BE4E-81D0-C78EF749B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EE5BF5CF-B2FE-E749-A5C4-178E5719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A7FD40CD-3DA4-9D49-9DAD-DBB201AB5AEA}"/>
              </a:ext>
            </a:extLst>
          </p:cNvPr>
          <p:cNvSpPr txBox="1"/>
          <p:nvPr/>
        </p:nvSpPr>
        <p:spPr>
          <a:xfrm>
            <a:off x="3880337" y="6216725"/>
            <a:ext cx="11311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</a:t>
            </a:r>
          </a:p>
        </p:txBody>
      </p:sp>
    </p:spTree>
    <p:extLst>
      <p:ext uri="{BB962C8B-B14F-4D97-AF65-F5344CB8AC3E}">
        <p14:creationId xmlns:p14="http://schemas.microsoft.com/office/powerpoint/2010/main" val="23709289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1" grpId="0"/>
      <p:bldP spid="25" grpId="0"/>
      <p:bldP spid="29" grpId="0"/>
      <p:bldP spid="30" grpId="0"/>
      <p:bldP spid="34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539552" y="4948157"/>
            <a:ext cx="1487689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v + d * d </a:t>
            </a:r>
          </a:p>
        </p:txBody>
      </p:sp>
      <p:grpSp>
        <p:nvGrpSpPr>
          <p:cNvPr id="6" name="Group 39">
            <a:extLst>
              <a:ext uri="{FF2B5EF4-FFF2-40B4-BE49-F238E27FC236}">
                <a16:creationId xmlns:a16="http://schemas.microsoft.com/office/drawing/2014/main" id="{EF96AD98-A7E3-F54B-8703-10F7B12F03B2}"/>
              </a:ext>
            </a:extLst>
          </p:cNvPr>
          <p:cNvGrpSpPr>
            <a:grpSpLocks/>
          </p:cNvGrpSpPr>
          <p:nvPr/>
        </p:nvGrpSpPr>
        <p:grpSpPr bwMode="auto">
          <a:xfrm>
            <a:off x="2079628" y="4948157"/>
            <a:ext cx="762000" cy="434975"/>
            <a:chOff x="1536" y="3360"/>
            <a:chExt cx="480" cy="274"/>
          </a:xfrm>
        </p:grpSpPr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76D5BF06-7E32-3C4D-B720-79759DBBD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00B7E1CD-2CD6-5849-868C-CE731481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BCD0CD8-2610-904E-9F39-CCC93AD99D02}"/>
              </a:ext>
            </a:extLst>
          </p:cNvPr>
          <p:cNvSpPr txBox="1"/>
          <p:nvPr/>
        </p:nvSpPr>
        <p:spPr>
          <a:xfrm>
            <a:off x="2867991" y="4948157"/>
            <a:ext cx="1487689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+ d * 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11DE2-0362-D746-AB1C-0E03D8243B8C}"/>
              </a:ext>
            </a:extLst>
          </p:cNvPr>
          <p:cNvGrpSpPr>
            <a:grpSpLocks/>
          </p:cNvGrpSpPr>
          <p:nvPr/>
        </p:nvGrpSpPr>
        <p:grpSpPr bwMode="auto">
          <a:xfrm>
            <a:off x="4384094" y="4948157"/>
            <a:ext cx="762000" cy="434975"/>
            <a:chOff x="1536" y="3360"/>
            <a:chExt cx="480" cy="274"/>
          </a:xfrm>
        </p:grpSpPr>
        <p:sp>
          <p:nvSpPr>
            <p:cNvPr id="42" name="AutoShape 13">
              <a:extLst>
                <a:ext uri="{FF2B5EF4-FFF2-40B4-BE49-F238E27FC236}">
                  <a16:creationId xmlns:a16="http://schemas.microsoft.com/office/drawing/2014/main" id="{5286CAAC-F844-BE4D-9581-896D6538E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E55C9601-2CF1-4F4D-B02E-35119ACDD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7DC08F3C-5C60-B249-9862-B6CA39D1CFF2}"/>
              </a:ext>
            </a:extLst>
          </p:cNvPr>
          <p:cNvSpPr txBox="1"/>
          <p:nvPr/>
        </p:nvSpPr>
        <p:spPr>
          <a:xfrm>
            <a:off x="5122121" y="4948157"/>
            <a:ext cx="168212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d * d </a:t>
            </a:r>
          </a:p>
        </p:txBody>
      </p:sp>
      <p:grpSp>
        <p:nvGrpSpPr>
          <p:cNvPr id="45" name="Group 39">
            <a:extLst>
              <a:ext uri="{FF2B5EF4-FFF2-40B4-BE49-F238E27FC236}">
                <a16:creationId xmlns:a16="http://schemas.microsoft.com/office/drawing/2014/main" id="{155F47A2-CBE0-084F-BEF1-0496BC24DFD8}"/>
              </a:ext>
            </a:extLst>
          </p:cNvPr>
          <p:cNvGrpSpPr>
            <a:grpSpLocks/>
          </p:cNvGrpSpPr>
          <p:nvPr/>
        </p:nvGrpSpPr>
        <p:grpSpPr bwMode="auto">
          <a:xfrm>
            <a:off x="6704075" y="4948157"/>
            <a:ext cx="762000" cy="434975"/>
            <a:chOff x="1536" y="3360"/>
            <a:chExt cx="480" cy="274"/>
          </a:xfrm>
        </p:grpSpPr>
        <p:sp>
          <p:nvSpPr>
            <p:cNvPr id="46" name="AutoShape 13">
              <a:extLst>
                <a:ext uri="{FF2B5EF4-FFF2-40B4-BE49-F238E27FC236}">
                  <a16:creationId xmlns:a16="http://schemas.microsoft.com/office/drawing/2014/main" id="{8F9AC54C-8830-E44D-A357-9BDDF64EB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C915BA0F-77E2-4A4D-9045-75E2C92D6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94A2771-A56A-DA48-835C-9580E61ED02F}"/>
              </a:ext>
            </a:extLst>
          </p:cNvPr>
          <p:cNvSpPr txBox="1"/>
          <p:nvPr/>
        </p:nvSpPr>
        <p:spPr>
          <a:xfrm>
            <a:off x="7489888" y="4941807"/>
            <a:ext cx="168212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 * d </a:t>
            </a:r>
          </a:p>
        </p:txBody>
      </p:sp>
      <p:grpSp>
        <p:nvGrpSpPr>
          <p:cNvPr id="49" name="Group 39">
            <a:extLst>
              <a:ext uri="{FF2B5EF4-FFF2-40B4-BE49-F238E27FC236}">
                <a16:creationId xmlns:a16="http://schemas.microsoft.com/office/drawing/2014/main" id="{F2959DDA-B5EC-9F4C-9F55-D4278625D48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575154"/>
            <a:ext cx="762000" cy="434975"/>
            <a:chOff x="1536" y="3360"/>
            <a:chExt cx="480" cy="274"/>
          </a:xfrm>
        </p:grpSpPr>
        <p:sp>
          <p:nvSpPr>
            <p:cNvPr id="50" name="AutoShape 13">
              <a:extLst>
                <a:ext uri="{FF2B5EF4-FFF2-40B4-BE49-F238E27FC236}">
                  <a16:creationId xmlns:a16="http://schemas.microsoft.com/office/drawing/2014/main" id="{F438D9CE-754D-334C-9C28-AFE52C550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B86F8AF1-A0B0-2B45-91D2-091DB400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4C4C5E9-813D-BB43-B305-5F972D77262B}"/>
              </a:ext>
            </a:extLst>
          </p:cNvPr>
          <p:cNvSpPr txBox="1"/>
          <p:nvPr/>
        </p:nvSpPr>
        <p:spPr>
          <a:xfrm>
            <a:off x="1469929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* d </a:t>
            </a:r>
          </a:p>
        </p:txBody>
      </p:sp>
      <p:grpSp>
        <p:nvGrpSpPr>
          <p:cNvPr id="53" name="Group 39">
            <a:extLst>
              <a:ext uri="{FF2B5EF4-FFF2-40B4-BE49-F238E27FC236}">
                <a16:creationId xmlns:a16="http://schemas.microsoft.com/office/drawing/2014/main" id="{DAFFB804-C2E8-BB4F-B257-B6F789F5A177}"/>
              </a:ext>
            </a:extLst>
          </p:cNvPr>
          <p:cNvGrpSpPr>
            <a:grpSpLocks/>
          </p:cNvGrpSpPr>
          <p:nvPr/>
        </p:nvGrpSpPr>
        <p:grpSpPr bwMode="auto">
          <a:xfrm>
            <a:off x="2408241" y="5575154"/>
            <a:ext cx="762000" cy="434975"/>
            <a:chOff x="1536" y="3360"/>
            <a:chExt cx="480" cy="274"/>
          </a:xfrm>
        </p:grpSpPr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7320A045-3F66-284A-A6FE-7B8C00A3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E8737A7D-BFD6-C643-8D31-7916F6A0F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EA32889B-EC0C-4049-9DAD-99E5201A20FD}"/>
              </a:ext>
            </a:extLst>
          </p:cNvPr>
          <p:cNvSpPr txBox="1"/>
          <p:nvPr/>
        </p:nvSpPr>
        <p:spPr>
          <a:xfrm>
            <a:off x="3194054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d 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5D14FFEA-5716-5147-AD8B-C8F18E077DDE}"/>
              </a:ext>
            </a:extLst>
          </p:cNvPr>
          <p:cNvGrpSpPr>
            <a:grpSpLocks/>
          </p:cNvGrpSpPr>
          <p:nvPr/>
        </p:nvGrpSpPr>
        <p:grpSpPr bwMode="auto">
          <a:xfrm>
            <a:off x="4256670" y="5575154"/>
            <a:ext cx="762000" cy="434975"/>
            <a:chOff x="1536" y="3360"/>
            <a:chExt cx="480" cy="274"/>
          </a:xfrm>
        </p:grpSpPr>
        <p:sp>
          <p:nvSpPr>
            <p:cNvPr id="58" name="AutoShape 13">
              <a:extLst>
                <a:ext uri="{FF2B5EF4-FFF2-40B4-BE49-F238E27FC236}">
                  <a16:creationId xmlns:a16="http://schemas.microsoft.com/office/drawing/2014/main" id="{9DD7605F-9006-E046-9B37-D490E835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8B0DBE53-2487-114B-8FA0-5F69E0FF9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0CF49AF0-8B02-1144-95CF-8E86E3A20016}"/>
              </a:ext>
            </a:extLst>
          </p:cNvPr>
          <p:cNvSpPr txBox="1"/>
          <p:nvPr/>
        </p:nvSpPr>
        <p:spPr>
          <a:xfrm>
            <a:off x="4972639" y="558745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 </a:t>
            </a:r>
          </a:p>
        </p:txBody>
      </p:sp>
      <p:grpSp>
        <p:nvGrpSpPr>
          <p:cNvPr id="61" name="Group 39">
            <a:extLst>
              <a:ext uri="{FF2B5EF4-FFF2-40B4-BE49-F238E27FC236}">
                <a16:creationId xmlns:a16="http://schemas.microsoft.com/office/drawing/2014/main" id="{26D13CD6-7849-E14C-9FEE-69DE876BCC38}"/>
              </a:ext>
            </a:extLst>
          </p:cNvPr>
          <p:cNvGrpSpPr>
            <a:grpSpLocks/>
          </p:cNvGrpSpPr>
          <p:nvPr/>
        </p:nvGrpSpPr>
        <p:grpSpPr bwMode="auto">
          <a:xfrm>
            <a:off x="6079572" y="5575154"/>
            <a:ext cx="762000" cy="434975"/>
            <a:chOff x="1536" y="3360"/>
            <a:chExt cx="480" cy="274"/>
          </a:xfrm>
        </p:grpSpPr>
        <p:sp>
          <p:nvSpPr>
            <p:cNvPr id="62" name="AutoShape 13">
              <a:extLst>
                <a:ext uri="{FF2B5EF4-FFF2-40B4-BE49-F238E27FC236}">
                  <a16:creationId xmlns:a16="http://schemas.microsoft.com/office/drawing/2014/main" id="{0F876334-D855-3B4E-8228-521DAD520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EFBFFD1E-FCEA-CE44-9161-395DBC37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A5897680-C282-5A4D-AFB5-CD673A053561}"/>
              </a:ext>
            </a:extLst>
          </p:cNvPr>
          <p:cNvSpPr txBox="1"/>
          <p:nvPr/>
        </p:nvSpPr>
        <p:spPr>
          <a:xfrm>
            <a:off x="6803497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2F32DF4-528C-3B42-B473-B8F4DE44650F}"/>
              </a:ext>
            </a:extLst>
          </p:cNvPr>
          <p:cNvCxnSpPr/>
          <p:nvPr/>
        </p:nvCxnSpPr>
        <p:spPr bwMode="auto">
          <a:xfrm flipV="1">
            <a:off x="685800" y="6021288"/>
            <a:ext cx="76200" cy="288032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左大括号 4">
            <a:extLst>
              <a:ext uri="{FF2B5EF4-FFF2-40B4-BE49-F238E27FC236}">
                <a16:creationId xmlns:a16="http://schemas.microsoft.com/office/drawing/2014/main" id="{43D6CB30-575F-2A47-942F-3C9CC1BA8AE4}"/>
              </a:ext>
            </a:extLst>
          </p:cNvPr>
          <p:cNvSpPr/>
          <p:nvPr/>
        </p:nvSpPr>
        <p:spPr bwMode="auto">
          <a:xfrm>
            <a:off x="539552" y="5830442"/>
            <a:ext cx="184348" cy="407849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9940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8" grpId="0"/>
      <p:bldP spid="52" grpId="0"/>
      <p:bldP spid="56" grpId="0"/>
      <p:bldP spid="60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85800" y="1217613"/>
            <a:ext cx="82788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推导过程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举例 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 EOE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从开始符号到字符串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的一个推导过程为</a:t>
            </a:r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7315200" y="5924550"/>
            <a:ext cx="145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</a:p>
        </p:txBody>
      </p:sp>
      <p:grpSp>
        <p:nvGrpSpPr>
          <p:cNvPr id="165897" name="Group 9"/>
          <p:cNvGrpSpPr>
            <a:grpSpLocks/>
          </p:cNvGrpSpPr>
          <p:nvPr/>
        </p:nvGrpSpPr>
        <p:grpSpPr bwMode="auto">
          <a:xfrm>
            <a:off x="6553200" y="5843588"/>
            <a:ext cx="762000" cy="434975"/>
            <a:chOff x="1536" y="3360"/>
            <a:chExt cx="480" cy="274"/>
          </a:xfrm>
        </p:grpSpPr>
        <p:sp>
          <p:nvSpPr>
            <p:cNvPr id="165898" name="AutoShape 10"/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899" name="Rectangle 11"/>
            <p:cNvSpPr>
              <a:spLocks noChangeArrowheads="1"/>
            </p:cNvSpPr>
            <p:nvPr/>
          </p:nvSpPr>
          <p:spPr bwMode="auto">
            <a:xfrm>
              <a:off x="1536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5233988" y="5908675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65901" name="Group 13"/>
          <p:cNvGrpSpPr>
            <a:grpSpLocks/>
          </p:cNvGrpSpPr>
          <p:nvPr/>
        </p:nvGrpSpPr>
        <p:grpSpPr bwMode="auto">
          <a:xfrm>
            <a:off x="3048000" y="5211763"/>
            <a:ext cx="762000" cy="434975"/>
            <a:chOff x="2880" y="3360"/>
            <a:chExt cx="480" cy="274"/>
          </a:xfrm>
        </p:grpSpPr>
        <p:sp>
          <p:nvSpPr>
            <p:cNvPr id="165902" name="AutoShape 14"/>
            <p:cNvSpPr>
              <a:spLocks noChangeArrowheads="1"/>
            </p:cNvSpPr>
            <p:nvPr/>
          </p:nvSpPr>
          <p:spPr bwMode="auto">
            <a:xfrm>
              <a:off x="2928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3" name="Rectangle 15"/>
            <p:cNvSpPr>
              <a:spLocks noChangeArrowheads="1"/>
            </p:cNvSpPr>
            <p:nvPr/>
          </p:nvSpPr>
          <p:spPr bwMode="auto">
            <a:xfrm>
              <a:off x="2880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5334000" y="531495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grpSp>
        <p:nvGrpSpPr>
          <p:cNvPr id="165905" name="Group 17"/>
          <p:cNvGrpSpPr>
            <a:grpSpLocks/>
          </p:cNvGrpSpPr>
          <p:nvPr/>
        </p:nvGrpSpPr>
        <p:grpSpPr bwMode="auto">
          <a:xfrm>
            <a:off x="6324600" y="5211763"/>
            <a:ext cx="762000" cy="434975"/>
            <a:chOff x="4224" y="3360"/>
            <a:chExt cx="480" cy="274"/>
          </a:xfrm>
        </p:grpSpPr>
        <p:sp>
          <p:nvSpPr>
            <p:cNvPr id="165906" name="AutoShape 18"/>
            <p:cNvSpPr>
              <a:spLocks noChangeArrowheads="1"/>
            </p:cNvSpPr>
            <p:nvPr/>
          </p:nvSpPr>
          <p:spPr bwMode="auto">
            <a:xfrm>
              <a:off x="4272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7" name="Rectangle 19"/>
            <p:cNvSpPr>
              <a:spLocks noChangeArrowheads="1"/>
            </p:cNvSpPr>
            <p:nvPr/>
          </p:nvSpPr>
          <p:spPr bwMode="auto">
            <a:xfrm>
              <a:off x="4224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grpSp>
        <p:nvGrpSpPr>
          <p:cNvPr id="165909" name="Group 21"/>
          <p:cNvGrpSpPr>
            <a:grpSpLocks/>
          </p:cNvGrpSpPr>
          <p:nvPr/>
        </p:nvGrpSpPr>
        <p:grpSpPr bwMode="auto">
          <a:xfrm>
            <a:off x="381000" y="5767388"/>
            <a:ext cx="762000" cy="434975"/>
            <a:chOff x="240" y="3710"/>
            <a:chExt cx="480" cy="274"/>
          </a:xfrm>
        </p:grpSpPr>
        <p:sp>
          <p:nvSpPr>
            <p:cNvPr id="165910" name="AutoShape 22"/>
            <p:cNvSpPr>
              <a:spLocks noChangeArrowheads="1"/>
            </p:cNvSpPr>
            <p:nvPr/>
          </p:nvSpPr>
          <p:spPr bwMode="auto">
            <a:xfrm>
              <a:off x="288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Rectangle 23"/>
            <p:cNvSpPr>
              <a:spLocks noChangeArrowheads="1"/>
            </p:cNvSpPr>
            <p:nvPr/>
          </p:nvSpPr>
          <p:spPr bwMode="auto">
            <a:xfrm>
              <a:off x="240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12" name="Rectangle 24"/>
          <p:cNvSpPr>
            <a:spLocks noChangeArrowheads="1"/>
          </p:cNvSpPr>
          <p:nvPr/>
        </p:nvSpPr>
        <p:spPr bwMode="auto">
          <a:xfrm>
            <a:off x="1066800" y="5908675"/>
            <a:ext cx="1436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65913" name="Group 25"/>
          <p:cNvGrpSpPr>
            <a:grpSpLocks/>
          </p:cNvGrpSpPr>
          <p:nvPr/>
        </p:nvGrpSpPr>
        <p:grpSpPr bwMode="auto">
          <a:xfrm>
            <a:off x="2362200" y="5767388"/>
            <a:ext cx="762000" cy="434975"/>
            <a:chOff x="1488" y="3696"/>
            <a:chExt cx="480" cy="274"/>
          </a:xfrm>
        </p:grpSpPr>
        <p:sp>
          <p:nvSpPr>
            <p:cNvPr id="165914" name="AutoShape 26"/>
            <p:cNvSpPr>
              <a:spLocks noChangeArrowheads="1"/>
            </p:cNvSpPr>
            <p:nvPr/>
          </p:nvSpPr>
          <p:spPr bwMode="auto">
            <a:xfrm>
              <a:off x="1536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5" name="Rectangle 27"/>
            <p:cNvSpPr>
              <a:spLocks noChangeArrowheads="1"/>
            </p:cNvSpPr>
            <p:nvPr/>
          </p:nvSpPr>
          <p:spPr bwMode="auto">
            <a:xfrm>
              <a:off x="1488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grpSp>
        <p:nvGrpSpPr>
          <p:cNvPr id="165921" name="Group 33"/>
          <p:cNvGrpSpPr>
            <a:grpSpLocks/>
          </p:cNvGrpSpPr>
          <p:nvPr/>
        </p:nvGrpSpPr>
        <p:grpSpPr bwMode="auto">
          <a:xfrm>
            <a:off x="4495800" y="5821363"/>
            <a:ext cx="762000" cy="434975"/>
            <a:chOff x="3504" y="3710"/>
            <a:chExt cx="480" cy="274"/>
          </a:xfrm>
        </p:grpSpPr>
        <p:sp>
          <p:nvSpPr>
            <p:cNvPr id="165922" name="AutoShape 34"/>
            <p:cNvSpPr>
              <a:spLocks noChangeArrowheads="1"/>
            </p:cNvSpPr>
            <p:nvPr/>
          </p:nvSpPr>
          <p:spPr bwMode="auto">
            <a:xfrm>
              <a:off x="3552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Rectangle 35"/>
            <p:cNvSpPr>
              <a:spLocks noChangeArrowheads="1"/>
            </p:cNvSpPr>
            <p:nvPr/>
          </p:nvSpPr>
          <p:spPr bwMode="auto">
            <a:xfrm>
              <a:off x="3504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24" name="Rectangle 36"/>
          <p:cNvSpPr>
            <a:spLocks noChangeArrowheads="1"/>
          </p:cNvSpPr>
          <p:nvPr/>
        </p:nvSpPr>
        <p:spPr bwMode="auto">
          <a:xfrm>
            <a:off x="2209800" y="5297488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65925" name="Group 37"/>
          <p:cNvGrpSpPr>
            <a:grpSpLocks/>
          </p:cNvGrpSpPr>
          <p:nvPr/>
        </p:nvGrpSpPr>
        <p:grpSpPr bwMode="auto">
          <a:xfrm>
            <a:off x="1447800" y="5195888"/>
            <a:ext cx="762000" cy="434975"/>
            <a:chOff x="4512" y="3710"/>
            <a:chExt cx="480" cy="274"/>
          </a:xfrm>
        </p:grpSpPr>
        <p:sp>
          <p:nvSpPr>
            <p:cNvPr id="165926" name="AutoShape 38"/>
            <p:cNvSpPr>
              <a:spLocks noChangeArrowheads="1"/>
            </p:cNvSpPr>
            <p:nvPr/>
          </p:nvSpPr>
          <p:spPr bwMode="auto">
            <a:xfrm>
              <a:off x="4560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7" name="Rectangle 39"/>
            <p:cNvSpPr>
              <a:spLocks noChangeArrowheads="1"/>
            </p:cNvSpPr>
            <p:nvPr/>
          </p:nvSpPr>
          <p:spPr bwMode="auto">
            <a:xfrm>
              <a:off x="4512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28" name="Rectangle 40"/>
          <p:cNvSpPr>
            <a:spLocks noChangeArrowheads="1"/>
          </p:cNvSpPr>
          <p:nvPr/>
        </p:nvSpPr>
        <p:spPr bwMode="auto">
          <a:xfrm>
            <a:off x="1143000" y="52974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sp>
        <p:nvSpPr>
          <p:cNvPr id="165929" name="Rectangle 41"/>
          <p:cNvSpPr>
            <a:spLocks noChangeArrowheads="1"/>
          </p:cNvSpPr>
          <p:nvPr/>
        </p:nvSpPr>
        <p:spPr bwMode="auto">
          <a:xfrm>
            <a:off x="3821113" y="5310188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65930" name="Group 42"/>
          <p:cNvGrpSpPr>
            <a:grpSpLocks/>
          </p:cNvGrpSpPr>
          <p:nvPr/>
        </p:nvGrpSpPr>
        <p:grpSpPr bwMode="auto">
          <a:xfrm>
            <a:off x="4648200" y="5211763"/>
            <a:ext cx="762000" cy="434975"/>
            <a:chOff x="2544" y="3696"/>
            <a:chExt cx="480" cy="274"/>
          </a:xfrm>
        </p:grpSpPr>
        <p:sp>
          <p:nvSpPr>
            <p:cNvPr id="165931" name="AutoShape 43"/>
            <p:cNvSpPr>
              <a:spLocks noChangeArrowheads="1"/>
            </p:cNvSpPr>
            <p:nvPr/>
          </p:nvSpPr>
          <p:spPr bwMode="auto">
            <a:xfrm>
              <a:off x="2592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2" name="Rectangle 44"/>
            <p:cNvSpPr>
              <a:spLocks noChangeArrowheads="1"/>
            </p:cNvSpPr>
            <p:nvPr/>
          </p:nvSpPr>
          <p:spPr bwMode="auto">
            <a:xfrm>
              <a:off x="2544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33" name="Rectangle 45"/>
          <p:cNvSpPr>
            <a:spLocks noChangeArrowheads="1"/>
          </p:cNvSpPr>
          <p:nvPr/>
        </p:nvSpPr>
        <p:spPr bwMode="auto">
          <a:xfrm>
            <a:off x="7080250" y="5299075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sp>
        <p:nvSpPr>
          <p:cNvPr id="165934" name="Rectangle 46"/>
          <p:cNvSpPr>
            <a:spLocks noChangeArrowheads="1"/>
          </p:cNvSpPr>
          <p:nvPr/>
        </p:nvSpPr>
        <p:spPr bwMode="auto">
          <a:xfrm>
            <a:off x="3067050" y="5908675"/>
            <a:ext cx="1506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sp>
        <p:nvSpPr>
          <p:cNvPr id="165939" name="Rectangle 51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79B8FD9-7B11-4B4B-9114-67225B81549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6" grpId="0"/>
      <p:bldP spid="165900" grpId="0"/>
      <p:bldP spid="165904" grpId="0"/>
      <p:bldP spid="165912" grpId="0"/>
      <p:bldP spid="165924" grpId="0"/>
      <p:bldP spid="165929" grpId="0"/>
      <p:bldP spid="165933" grpId="0"/>
      <p:bldP spid="1659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推导出来？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1151620" y="4540237"/>
            <a:ext cx="6840760" cy="22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(A )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  ( v + d ) * ( d + d )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(B)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+ *</a:t>
            </a:r>
          </a:p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(C)    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v + d * d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(D)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* d ) + d * v )</a:t>
            </a:r>
            <a:endParaRPr kumimoji="1" lang="zh-CN" altLang="en-US" sz="2400" dirty="0">
              <a:solidFill>
                <a:srgbClr val="31319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75265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79" name="Group 67"/>
          <p:cNvGrpSpPr>
            <a:grpSpLocks/>
          </p:cNvGrpSpPr>
          <p:nvPr/>
        </p:nvGrpSpPr>
        <p:grpSpPr bwMode="auto">
          <a:xfrm>
            <a:off x="685800" y="1268413"/>
            <a:ext cx="8153400" cy="2559050"/>
            <a:chOff x="432" y="799"/>
            <a:chExt cx="5136" cy="1612"/>
          </a:xfrm>
        </p:grpSpPr>
        <p:sp>
          <p:nvSpPr>
            <p:cNvPr id="166915" name="Rectangle 3"/>
            <p:cNvSpPr>
              <a:spLocks noChangeArrowheads="1"/>
            </p:cNvSpPr>
            <p:nvPr/>
          </p:nvSpPr>
          <p:spPr bwMode="auto">
            <a:xfrm>
              <a:off x="432" y="799"/>
              <a:ext cx="5136" cy="1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推导关系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对于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，上述推导过程可用关系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描述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,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(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A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是一个产生式，则定义</a:t>
              </a: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         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A 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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10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在上下文中是明确的，则简记为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A 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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66955" name="Rectangle 43"/>
            <p:cNvSpPr>
              <a:spLocks noChangeArrowheads="1"/>
            </p:cNvSpPr>
            <p:nvPr/>
          </p:nvSpPr>
          <p:spPr bwMode="auto">
            <a:xfrm>
              <a:off x="5204" y="1344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57" name="Rectangle 45"/>
            <p:cNvSpPr>
              <a:spLocks noChangeArrowheads="1"/>
            </p:cNvSpPr>
            <p:nvPr/>
          </p:nvSpPr>
          <p:spPr bwMode="auto">
            <a:xfrm>
              <a:off x="1938" y="1888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</p:grpSp>
      <p:grpSp>
        <p:nvGrpSpPr>
          <p:cNvPr id="166977" name="Group 65"/>
          <p:cNvGrpSpPr>
            <a:grpSpLocks/>
          </p:cNvGrpSpPr>
          <p:nvPr/>
        </p:nvGrpSpPr>
        <p:grpSpPr bwMode="auto">
          <a:xfrm>
            <a:off x="685800" y="4076700"/>
            <a:ext cx="8153400" cy="2635250"/>
            <a:chOff x="432" y="2496"/>
            <a:chExt cx="5136" cy="1660"/>
          </a:xfrm>
        </p:grpSpPr>
        <p:sp>
          <p:nvSpPr>
            <p:cNvPr id="166960" name="Rectangle 48"/>
            <p:cNvSpPr>
              <a:spLocks noChangeArrowheads="1"/>
            </p:cNvSpPr>
            <p:nvPr/>
          </p:nvSpPr>
          <p:spPr bwMode="auto">
            <a:xfrm>
              <a:off x="432" y="2496"/>
              <a:ext cx="5136" cy="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扩展推导关系到自反传递闭包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定义上述关系的传递闭包，记为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，可归纳定义如下：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基础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对任何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满足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归纳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设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,, 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，若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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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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成立，则</a:t>
              </a: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     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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 </a:t>
              </a:r>
            </a:p>
          </p:txBody>
        </p:sp>
        <p:sp>
          <p:nvSpPr>
            <p:cNvPr id="166962" name="Rectangle 50"/>
            <p:cNvSpPr>
              <a:spLocks noChangeArrowheads="1"/>
            </p:cNvSpPr>
            <p:nvPr/>
          </p:nvSpPr>
          <p:spPr bwMode="auto">
            <a:xfrm>
              <a:off x="3552" y="3350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3" name="Rectangle 51"/>
            <p:cNvSpPr>
              <a:spLocks noChangeArrowheads="1"/>
            </p:cNvSpPr>
            <p:nvPr/>
          </p:nvSpPr>
          <p:spPr bwMode="auto">
            <a:xfrm>
              <a:off x="3480" y="3037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4" name="Rectangle 52"/>
            <p:cNvSpPr>
              <a:spLocks noChangeArrowheads="1"/>
            </p:cNvSpPr>
            <p:nvPr/>
          </p:nvSpPr>
          <p:spPr bwMode="auto">
            <a:xfrm>
              <a:off x="1464" y="3944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5" name="Rectangle 53"/>
            <p:cNvSpPr>
              <a:spLocks noChangeArrowheads="1"/>
            </p:cNvSpPr>
            <p:nvPr/>
          </p:nvSpPr>
          <p:spPr bwMode="auto">
            <a:xfrm>
              <a:off x="3379" y="3658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6" name="Rectangle 54"/>
            <p:cNvSpPr>
              <a:spLocks noChangeArrowheads="1"/>
            </p:cNvSpPr>
            <p:nvPr/>
          </p:nvSpPr>
          <p:spPr bwMode="auto">
            <a:xfrm>
              <a:off x="4195" y="3657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9" name="Rectangle 57"/>
            <p:cNvSpPr>
              <a:spLocks noChangeArrowheads="1"/>
            </p:cNvSpPr>
            <p:nvPr/>
          </p:nvSpPr>
          <p:spPr bwMode="auto">
            <a:xfrm>
              <a:off x="3556" y="315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0" name="Rectangle 58"/>
            <p:cNvSpPr>
              <a:spLocks noChangeArrowheads="1"/>
            </p:cNvSpPr>
            <p:nvPr/>
          </p:nvSpPr>
          <p:spPr bwMode="auto">
            <a:xfrm>
              <a:off x="3508" y="282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1" name="Rectangle 59"/>
            <p:cNvSpPr>
              <a:spLocks noChangeArrowheads="1"/>
            </p:cNvSpPr>
            <p:nvPr/>
          </p:nvSpPr>
          <p:spPr bwMode="auto">
            <a:xfrm>
              <a:off x="3407" y="347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3" name="Rectangle 61"/>
            <p:cNvSpPr>
              <a:spLocks noChangeArrowheads="1"/>
            </p:cNvSpPr>
            <p:nvPr/>
          </p:nvSpPr>
          <p:spPr bwMode="auto">
            <a:xfrm>
              <a:off x="1488" y="3772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66976" name="Rectangle 64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4648B5-C993-4B41-94D1-06B57A5588D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59" name="Group 23"/>
          <p:cNvGrpSpPr>
            <a:grpSpLocks/>
          </p:cNvGrpSpPr>
          <p:nvPr/>
        </p:nvGrpSpPr>
        <p:grpSpPr bwMode="auto">
          <a:xfrm>
            <a:off x="6781800" y="4114800"/>
            <a:ext cx="1600200" cy="2286000"/>
            <a:chOff x="960" y="2688"/>
            <a:chExt cx="1008" cy="1440"/>
          </a:xfrm>
        </p:grpSpPr>
        <p:sp>
          <p:nvSpPr>
            <p:cNvPr id="167960" name="Text Box 24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67961" name="Rectangle 25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7962" name="Rectangle 26"/>
          <p:cNvSpPr>
            <a:spLocks noChangeArrowheads="1"/>
          </p:cNvSpPr>
          <p:nvPr/>
        </p:nvSpPr>
        <p:spPr bwMode="auto">
          <a:xfrm>
            <a:off x="3733800" y="5651500"/>
            <a:ext cx="145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7966" name="Rectangle 30"/>
          <p:cNvSpPr>
            <a:spLocks noChangeArrowheads="1"/>
          </p:cNvSpPr>
          <p:nvPr/>
        </p:nvSpPr>
        <p:spPr bwMode="auto">
          <a:xfrm>
            <a:off x="1752600" y="5651500"/>
            <a:ext cx="1471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7977" name="Rectangle 41"/>
          <p:cNvSpPr>
            <a:spLocks noChangeArrowheads="1"/>
          </p:cNvSpPr>
          <p:nvPr/>
        </p:nvSpPr>
        <p:spPr bwMode="auto">
          <a:xfrm>
            <a:off x="3192463" y="5041900"/>
            <a:ext cx="1436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(E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7984" name="Rectangle 48"/>
          <p:cNvSpPr>
            <a:spLocks noChangeArrowheads="1"/>
          </p:cNvSpPr>
          <p:nvPr/>
        </p:nvSpPr>
        <p:spPr bwMode="auto">
          <a:xfrm>
            <a:off x="2667000" y="4430713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7988" name="Rectangle 52"/>
          <p:cNvSpPr>
            <a:spLocks noChangeArrowheads="1"/>
          </p:cNvSpPr>
          <p:nvPr/>
        </p:nvSpPr>
        <p:spPr bwMode="auto">
          <a:xfrm>
            <a:off x="1752600" y="44307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7993" name="Rectangle 57"/>
          <p:cNvSpPr>
            <a:spLocks noChangeArrowheads="1"/>
          </p:cNvSpPr>
          <p:nvPr/>
        </p:nvSpPr>
        <p:spPr bwMode="auto">
          <a:xfrm>
            <a:off x="1752600" y="5041900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(E)</a:t>
            </a:r>
          </a:p>
        </p:txBody>
      </p:sp>
      <p:sp>
        <p:nvSpPr>
          <p:cNvPr id="168003" name="Rectangle 67"/>
          <p:cNvSpPr>
            <a:spLocks noChangeArrowheads="1"/>
          </p:cNvSpPr>
          <p:nvPr/>
        </p:nvSpPr>
        <p:spPr bwMode="auto">
          <a:xfrm>
            <a:off x="3954463" y="44196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华文行楷" pitchFamily="2" charset="-122"/>
            </a:endParaRPr>
          </a:p>
        </p:txBody>
      </p:sp>
      <p:sp>
        <p:nvSpPr>
          <p:cNvPr id="168008" name="Rectangle 72"/>
          <p:cNvSpPr>
            <a:spLocks noChangeArrowheads="1"/>
          </p:cNvSpPr>
          <p:nvPr/>
        </p:nvSpPr>
        <p:spPr bwMode="auto">
          <a:xfrm>
            <a:off x="5257800" y="4416425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021" name="Rectangle 85"/>
          <p:cNvSpPr>
            <a:spLocks noChangeArrowheads="1"/>
          </p:cNvSpPr>
          <p:nvPr/>
        </p:nvSpPr>
        <p:spPr bwMode="auto">
          <a:xfrm>
            <a:off x="5105400" y="50419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)</a:t>
            </a:r>
          </a:p>
        </p:txBody>
      </p:sp>
      <p:grpSp>
        <p:nvGrpSpPr>
          <p:cNvPr id="168061" name="Group 125"/>
          <p:cNvGrpSpPr>
            <a:grpSpLocks/>
          </p:cNvGrpSpPr>
          <p:nvPr/>
        </p:nvGrpSpPr>
        <p:grpSpPr bwMode="auto">
          <a:xfrm>
            <a:off x="2133600" y="4343400"/>
            <a:ext cx="485775" cy="609600"/>
            <a:chOff x="1344" y="2736"/>
            <a:chExt cx="306" cy="384"/>
          </a:xfrm>
        </p:grpSpPr>
        <p:sp>
          <p:nvSpPr>
            <p:cNvPr id="167995" name="Rectangle 5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7997" name="Rectangle 61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56" name="Rectangle 120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9" name="Group 183"/>
          <p:cNvGrpSpPr>
            <a:grpSpLocks/>
          </p:cNvGrpSpPr>
          <p:nvPr/>
        </p:nvGrpSpPr>
        <p:grpSpPr bwMode="auto">
          <a:xfrm>
            <a:off x="576263" y="1341438"/>
            <a:ext cx="8532812" cy="2528887"/>
            <a:chOff x="363" y="845"/>
            <a:chExt cx="5375" cy="1593"/>
          </a:xfrm>
        </p:grpSpPr>
        <p:sp>
          <p:nvSpPr>
            <p:cNvPr id="167944" name="Rectangle 8"/>
            <p:cNvSpPr>
              <a:spLocks noChangeArrowheads="1"/>
            </p:cNvSpPr>
            <p:nvPr/>
          </p:nvSpPr>
          <p:spPr bwMode="auto">
            <a:xfrm>
              <a:off x="363" y="845"/>
              <a:ext cx="5375" cy="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最左推导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800" b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leftmost derivations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若推导过程的每一步总是替换出现在最左边的非终结符，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则这样的推导称为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最左推导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为方便，最左推导关系用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表示，其传递闭包用表示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如对于文法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exp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，下面是关于 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d)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的一个最左推导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：</a:t>
              </a:r>
            </a:p>
          </p:txBody>
        </p:sp>
        <p:sp>
          <p:nvSpPr>
            <p:cNvPr id="168057" name="Rectangle 121"/>
            <p:cNvSpPr>
              <a:spLocks noChangeArrowheads="1"/>
            </p:cNvSpPr>
            <p:nvPr/>
          </p:nvSpPr>
          <p:spPr bwMode="auto">
            <a:xfrm>
              <a:off x="2420" y="1797"/>
              <a:ext cx="1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58" name="Rectangle 122"/>
            <p:cNvSpPr>
              <a:spLocks noChangeArrowheads="1"/>
            </p:cNvSpPr>
            <p:nvPr/>
          </p:nvSpPr>
          <p:spPr bwMode="auto">
            <a:xfrm>
              <a:off x="5193" y="1706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68059" name="Rectangle 123"/>
            <p:cNvSpPr>
              <a:spLocks noChangeArrowheads="1"/>
            </p:cNvSpPr>
            <p:nvPr/>
          </p:nvSpPr>
          <p:spPr bwMode="auto">
            <a:xfrm>
              <a:off x="2381" y="2013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090" name="Group 154"/>
          <p:cNvGrpSpPr>
            <a:grpSpLocks/>
          </p:cNvGrpSpPr>
          <p:nvPr/>
        </p:nvGrpSpPr>
        <p:grpSpPr bwMode="auto">
          <a:xfrm>
            <a:off x="3400425" y="4343400"/>
            <a:ext cx="485775" cy="609600"/>
            <a:chOff x="1344" y="2736"/>
            <a:chExt cx="306" cy="384"/>
          </a:xfrm>
        </p:grpSpPr>
        <p:sp>
          <p:nvSpPr>
            <p:cNvPr id="168091" name="Rectangle 15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 dirty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092" name="Rectangle 15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93" name="Rectangle 157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094" name="Group 158"/>
          <p:cNvGrpSpPr>
            <a:grpSpLocks/>
          </p:cNvGrpSpPr>
          <p:nvPr/>
        </p:nvGrpSpPr>
        <p:grpSpPr bwMode="auto">
          <a:xfrm>
            <a:off x="4695825" y="4343400"/>
            <a:ext cx="485775" cy="609600"/>
            <a:chOff x="1344" y="2736"/>
            <a:chExt cx="306" cy="384"/>
          </a:xfrm>
        </p:grpSpPr>
        <p:sp>
          <p:nvSpPr>
            <p:cNvPr id="168095" name="Rectangle 15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096" name="Rectangle 16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97" name="Rectangle 161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098" name="Group 162"/>
          <p:cNvGrpSpPr>
            <a:grpSpLocks/>
          </p:cNvGrpSpPr>
          <p:nvPr/>
        </p:nvGrpSpPr>
        <p:grpSpPr bwMode="auto">
          <a:xfrm>
            <a:off x="1219200" y="4953000"/>
            <a:ext cx="485775" cy="609600"/>
            <a:chOff x="1344" y="2736"/>
            <a:chExt cx="306" cy="384"/>
          </a:xfrm>
        </p:grpSpPr>
        <p:sp>
          <p:nvSpPr>
            <p:cNvPr id="168099" name="Rectangle 16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0" name="Rectangle 16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1" name="Rectangle 165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102" name="Group 166"/>
          <p:cNvGrpSpPr>
            <a:grpSpLocks/>
          </p:cNvGrpSpPr>
          <p:nvPr/>
        </p:nvGrpSpPr>
        <p:grpSpPr bwMode="auto">
          <a:xfrm>
            <a:off x="2667000" y="4953000"/>
            <a:ext cx="485775" cy="609600"/>
            <a:chOff x="1344" y="2736"/>
            <a:chExt cx="306" cy="384"/>
          </a:xfrm>
        </p:grpSpPr>
        <p:sp>
          <p:nvSpPr>
            <p:cNvPr id="168103" name="Rectangle 167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4" name="Rectangle 168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5" name="Rectangle 169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06" name="Group 170"/>
          <p:cNvGrpSpPr>
            <a:grpSpLocks/>
          </p:cNvGrpSpPr>
          <p:nvPr/>
        </p:nvGrpSpPr>
        <p:grpSpPr bwMode="auto">
          <a:xfrm>
            <a:off x="4572000" y="4953000"/>
            <a:ext cx="485775" cy="609600"/>
            <a:chOff x="1344" y="2736"/>
            <a:chExt cx="306" cy="384"/>
          </a:xfrm>
        </p:grpSpPr>
        <p:sp>
          <p:nvSpPr>
            <p:cNvPr id="168107" name="Rectangle 171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8" name="Rectangle 172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9" name="Rectangle 173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0" name="Group 174"/>
          <p:cNvGrpSpPr>
            <a:grpSpLocks/>
          </p:cNvGrpSpPr>
          <p:nvPr/>
        </p:nvGrpSpPr>
        <p:grpSpPr bwMode="auto">
          <a:xfrm>
            <a:off x="1219200" y="5589588"/>
            <a:ext cx="485775" cy="609600"/>
            <a:chOff x="1344" y="2736"/>
            <a:chExt cx="306" cy="384"/>
          </a:xfrm>
        </p:grpSpPr>
        <p:sp>
          <p:nvSpPr>
            <p:cNvPr id="168111" name="Rectangle 17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12" name="Rectangle 17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13" name="Rectangle 177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4" name="Group 178"/>
          <p:cNvGrpSpPr>
            <a:grpSpLocks/>
          </p:cNvGrpSpPr>
          <p:nvPr/>
        </p:nvGrpSpPr>
        <p:grpSpPr bwMode="auto">
          <a:xfrm>
            <a:off x="3171825" y="5562600"/>
            <a:ext cx="485775" cy="609600"/>
            <a:chOff x="1344" y="2736"/>
            <a:chExt cx="306" cy="384"/>
          </a:xfrm>
        </p:grpSpPr>
        <p:sp>
          <p:nvSpPr>
            <p:cNvPr id="168115" name="Rectangle 17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16" name="Rectangle 18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17" name="Rectangle 181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8118" name="Rectangle 182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456D25-593C-244B-82AA-5584377DFAF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62" grpId="0"/>
      <p:bldP spid="167966" grpId="0"/>
      <p:bldP spid="167977" grpId="0"/>
      <p:bldP spid="167984" grpId="0"/>
      <p:bldP spid="167988" grpId="0"/>
      <p:bldP spid="167993" grpId="0"/>
      <p:bldP spid="168003" grpId="0"/>
      <p:bldP spid="168008" grpId="0"/>
      <p:bldP spid="1680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7" name="Group 7"/>
          <p:cNvGrpSpPr>
            <a:grpSpLocks/>
          </p:cNvGrpSpPr>
          <p:nvPr/>
        </p:nvGrpSpPr>
        <p:grpSpPr bwMode="auto">
          <a:xfrm>
            <a:off x="6781800" y="4114800"/>
            <a:ext cx="1600200" cy="2286000"/>
            <a:chOff x="960" y="2688"/>
            <a:chExt cx="1008" cy="1440"/>
          </a:xfrm>
        </p:grpSpPr>
        <p:sp>
          <p:nvSpPr>
            <p:cNvPr id="168968" name="Text Box 8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68969" name="Rectangle 9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8970" name="Rectangle 10"/>
          <p:cNvSpPr>
            <a:spLocks noChangeArrowheads="1"/>
          </p:cNvSpPr>
          <p:nvPr/>
        </p:nvSpPr>
        <p:spPr bwMode="auto">
          <a:xfrm>
            <a:off x="3405188" y="5651500"/>
            <a:ext cx="145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1500188" y="5651500"/>
            <a:ext cx="1487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3252788" y="5045075"/>
            <a:ext cx="1520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2414588" y="4430713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974" name="Rectangle 14"/>
          <p:cNvSpPr>
            <a:spLocks noChangeArrowheads="1"/>
          </p:cNvSpPr>
          <p:nvPr/>
        </p:nvSpPr>
        <p:spPr bwMode="auto">
          <a:xfrm>
            <a:off x="1576388" y="44307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975" name="Rectangle 15"/>
          <p:cNvSpPr>
            <a:spLocks noChangeArrowheads="1"/>
          </p:cNvSpPr>
          <p:nvPr/>
        </p:nvSpPr>
        <p:spPr bwMode="auto">
          <a:xfrm>
            <a:off x="1500188" y="5045075"/>
            <a:ext cx="1452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EOd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)</a:t>
            </a:r>
          </a:p>
        </p:txBody>
      </p:sp>
      <p:sp>
        <p:nvSpPr>
          <p:cNvPr id="168976" name="Rectangle 16"/>
          <p:cNvSpPr>
            <a:spLocks noChangeArrowheads="1"/>
          </p:cNvSpPr>
          <p:nvPr/>
        </p:nvSpPr>
        <p:spPr bwMode="auto">
          <a:xfrm>
            <a:off x="3709988" y="4419600"/>
            <a:ext cx="1030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8977" name="Rectangle 17"/>
          <p:cNvSpPr>
            <a:spLocks noChangeArrowheads="1"/>
          </p:cNvSpPr>
          <p:nvPr/>
        </p:nvSpPr>
        <p:spPr bwMode="auto">
          <a:xfrm>
            <a:off x="5081588" y="4419600"/>
            <a:ext cx="1470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EO(EOE)</a:t>
            </a:r>
          </a:p>
        </p:txBody>
      </p:sp>
      <p:sp>
        <p:nvSpPr>
          <p:cNvPr id="168978" name="Rectangle 18"/>
          <p:cNvSpPr>
            <a:spLocks noChangeArrowheads="1"/>
          </p:cNvSpPr>
          <p:nvPr/>
        </p:nvSpPr>
        <p:spPr bwMode="auto">
          <a:xfrm>
            <a:off x="5041900" y="5045075"/>
            <a:ext cx="1487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grpSp>
        <p:nvGrpSpPr>
          <p:cNvPr id="168979" name="Group 19"/>
          <p:cNvGrpSpPr>
            <a:grpSpLocks/>
          </p:cNvGrpSpPr>
          <p:nvPr/>
        </p:nvGrpSpPr>
        <p:grpSpPr bwMode="auto">
          <a:xfrm>
            <a:off x="1957388" y="4343400"/>
            <a:ext cx="485775" cy="609600"/>
            <a:chOff x="1344" y="2736"/>
            <a:chExt cx="306" cy="384"/>
          </a:xfrm>
        </p:grpSpPr>
        <p:sp>
          <p:nvSpPr>
            <p:cNvPr id="168980" name="Rectangle 20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81" name="Rectangle 21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576263" y="1404938"/>
            <a:ext cx="8388350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最右推导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rightmost derivations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若推导过程的每一步总是替换出现在最右边的非终结符，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则这样的推导称为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最右推导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为方便，最右推导关系用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表示，其传递闭包用表示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，下面是关于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的一个最右推导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sp>
        <p:nvSpPr>
          <p:cNvPr id="168985" name="Rectangle 25"/>
          <p:cNvSpPr>
            <a:spLocks noChangeArrowheads="1"/>
          </p:cNvSpPr>
          <p:nvPr/>
        </p:nvSpPr>
        <p:spPr bwMode="auto">
          <a:xfrm>
            <a:off x="3849688" y="29241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</a:p>
        </p:txBody>
      </p:sp>
      <p:sp>
        <p:nvSpPr>
          <p:cNvPr id="168986" name="Rectangle 26"/>
          <p:cNvSpPr>
            <a:spLocks noChangeArrowheads="1"/>
          </p:cNvSpPr>
          <p:nvPr/>
        </p:nvSpPr>
        <p:spPr bwMode="auto">
          <a:xfrm>
            <a:off x="8242300" y="273208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PMingLiU" pitchFamily="18" charset="-120"/>
                <a:sym typeface="Symbol" pitchFamily="18" charset="2"/>
              </a:rPr>
              <a:t>r</a:t>
            </a:r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rPr>
              <a:t>m</a:t>
            </a:r>
          </a:p>
        </p:txBody>
      </p:sp>
      <p:sp>
        <p:nvSpPr>
          <p:cNvPr id="168987" name="Rectangle 27"/>
          <p:cNvSpPr>
            <a:spLocks noChangeArrowheads="1"/>
          </p:cNvSpPr>
          <p:nvPr/>
        </p:nvSpPr>
        <p:spPr bwMode="auto">
          <a:xfrm>
            <a:off x="3778250" y="321468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PMingLiU" pitchFamily="18" charset="-120"/>
                <a:sym typeface="Symbol" pitchFamily="18" charset="2"/>
              </a:rPr>
              <a:t>r</a:t>
            </a:r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rPr>
              <a:t>m</a:t>
            </a:r>
          </a:p>
        </p:txBody>
      </p:sp>
      <p:grpSp>
        <p:nvGrpSpPr>
          <p:cNvPr id="168988" name="Group 28"/>
          <p:cNvGrpSpPr>
            <a:grpSpLocks/>
          </p:cNvGrpSpPr>
          <p:nvPr/>
        </p:nvGrpSpPr>
        <p:grpSpPr bwMode="auto">
          <a:xfrm>
            <a:off x="3224213" y="4343400"/>
            <a:ext cx="485775" cy="609600"/>
            <a:chOff x="1344" y="2736"/>
            <a:chExt cx="306" cy="384"/>
          </a:xfrm>
        </p:grpSpPr>
        <p:sp>
          <p:nvSpPr>
            <p:cNvPr id="168989" name="Rectangle 2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1" name="Rectangle 31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992" name="Group 32"/>
          <p:cNvGrpSpPr>
            <a:grpSpLocks/>
          </p:cNvGrpSpPr>
          <p:nvPr/>
        </p:nvGrpSpPr>
        <p:grpSpPr bwMode="auto">
          <a:xfrm>
            <a:off x="4672013" y="4343400"/>
            <a:ext cx="485775" cy="609600"/>
            <a:chOff x="1344" y="2736"/>
            <a:chExt cx="306" cy="384"/>
          </a:xfrm>
        </p:grpSpPr>
        <p:sp>
          <p:nvSpPr>
            <p:cNvPr id="168993" name="Rectangle 3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4" name="Rectangle 3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5" name="Rectangle 35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996" name="Group 36"/>
          <p:cNvGrpSpPr>
            <a:grpSpLocks/>
          </p:cNvGrpSpPr>
          <p:nvPr/>
        </p:nvGrpSpPr>
        <p:grpSpPr bwMode="auto">
          <a:xfrm>
            <a:off x="1042988" y="4953000"/>
            <a:ext cx="485775" cy="609600"/>
            <a:chOff x="1344" y="2736"/>
            <a:chExt cx="306" cy="384"/>
          </a:xfrm>
        </p:grpSpPr>
        <p:sp>
          <p:nvSpPr>
            <p:cNvPr id="168997" name="Rectangle 37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8" name="Rectangle 38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9" name="Rectangle 39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0" name="Group 40"/>
          <p:cNvGrpSpPr>
            <a:grpSpLocks/>
          </p:cNvGrpSpPr>
          <p:nvPr/>
        </p:nvGrpSpPr>
        <p:grpSpPr bwMode="auto">
          <a:xfrm>
            <a:off x="2871788" y="4953000"/>
            <a:ext cx="485775" cy="609600"/>
            <a:chOff x="1344" y="2736"/>
            <a:chExt cx="306" cy="384"/>
          </a:xfrm>
        </p:grpSpPr>
        <p:sp>
          <p:nvSpPr>
            <p:cNvPr id="169001" name="Rectangle 41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02" name="Rectangle 42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03" name="Rectangle 43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4" name="Group 44"/>
          <p:cNvGrpSpPr>
            <a:grpSpLocks/>
          </p:cNvGrpSpPr>
          <p:nvPr/>
        </p:nvGrpSpPr>
        <p:grpSpPr bwMode="auto">
          <a:xfrm>
            <a:off x="4672013" y="4953000"/>
            <a:ext cx="485775" cy="609600"/>
            <a:chOff x="1344" y="2736"/>
            <a:chExt cx="306" cy="384"/>
          </a:xfrm>
        </p:grpSpPr>
        <p:sp>
          <p:nvSpPr>
            <p:cNvPr id="169005" name="Rectangle 4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06" name="Rectangle 4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07" name="Rectangle 47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8" name="Group 48"/>
          <p:cNvGrpSpPr>
            <a:grpSpLocks/>
          </p:cNvGrpSpPr>
          <p:nvPr/>
        </p:nvGrpSpPr>
        <p:grpSpPr bwMode="auto">
          <a:xfrm>
            <a:off x="1042988" y="5562600"/>
            <a:ext cx="485775" cy="609600"/>
            <a:chOff x="1344" y="2736"/>
            <a:chExt cx="306" cy="384"/>
          </a:xfrm>
        </p:grpSpPr>
        <p:sp>
          <p:nvSpPr>
            <p:cNvPr id="169009" name="Rectangle 4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10" name="Rectangle 5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11" name="Rectangle 51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12" name="Group 52"/>
          <p:cNvGrpSpPr>
            <a:grpSpLocks/>
          </p:cNvGrpSpPr>
          <p:nvPr/>
        </p:nvGrpSpPr>
        <p:grpSpPr bwMode="auto">
          <a:xfrm>
            <a:off x="2995613" y="5562600"/>
            <a:ext cx="485775" cy="609600"/>
            <a:chOff x="1344" y="2736"/>
            <a:chExt cx="306" cy="384"/>
          </a:xfrm>
        </p:grpSpPr>
        <p:sp>
          <p:nvSpPr>
            <p:cNvPr id="169013" name="Rectangle 5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14" name="Rectangle 5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15" name="Rectangle 55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0" grpId="0"/>
      <p:bldP spid="168971" grpId="0"/>
      <p:bldP spid="168972" grpId="0"/>
      <p:bldP spid="168973" grpId="0"/>
      <p:bldP spid="168974" grpId="0"/>
      <p:bldP spid="168975" grpId="0"/>
      <p:bldP spid="168976" grpId="0"/>
      <p:bldP spid="168977" grpId="0"/>
      <p:bldP spid="1689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最左推导如下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0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284CA-A469-CE40-8061-778C53E7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62" y="4852022"/>
            <a:ext cx="198829" cy="242052"/>
          </a:xfrm>
          <a:prstGeom prst="rect">
            <a:avLst/>
          </a:prstGeom>
        </p:spPr>
      </p:pic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1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BFF285-BD36-1A42-A598-755C2E108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262" y="5221745"/>
            <a:ext cx="1320647" cy="244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45EC68-DD20-E54E-A816-34723C92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9740" y="5239315"/>
            <a:ext cx="645472" cy="242052"/>
          </a:xfrm>
          <a:prstGeom prst="rect">
            <a:avLst/>
          </a:prstGeom>
        </p:spPr>
      </p:pic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54218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2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57932EA-A29D-B040-A248-9A76CB872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7970" y="5651022"/>
            <a:ext cx="1106636" cy="2439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2BF165-576B-B34B-92B9-7E6B5FFF1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462" y="5651987"/>
            <a:ext cx="778028" cy="242053"/>
          </a:xfrm>
          <a:prstGeom prst="rect">
            <a:avLst/>
          </a:prstGeom>
        </p:spPr>
      </p:pic>
      <p:sp>
        <p:nvSpPr>
          <p:cNvPr id="80" name="Text Box 11">
            <a:extLst>
              <a:ext uri="{FF2B5EF4-FFF2-40B4-BE49-F238E27FC236}">
                <a16:creationId xmlns:a16="http://schemas.microsoft.com/office/drawing/2014/main" id="{6D481788-5DDC-8740-AAB8-645A772E8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934366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3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DB8A6A3-F99F-9C43-B4FB-005D91923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705" y="6043206"/>
            <a:ext cx="1106636" cy="2439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B94590-A0CA-8B42-A53F-CE16241D68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856" y="6043206"/>
            <a:ext cx="957241" cy="248174"/>
          </a:xfrm>
          <a:prstGeom prst="rect">
            <a:avLst/>
          </a:prstGeom>
        </p:spPr>
      </p:pic>
      <p:sp>
        <p:nvSpPr>
          <p:cNvPr id="83" name="Text Box 11">
            <a:extLst>
              <a:ext uri="{FF2B5EF4-FFF2-40B4-BE49-F238E27FC236}">
                <a16:creationId xmlns:a16="http://schemas.microsoft.com/office/drawing/2014/main" id="{83C05832-2D82-5D43-B9D6-15C3C16BD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6303632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F811E3-8D23-374E-B673-B0DC17440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70" y="6435391"/>
            <a:ext cx="879953" cy="2474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5AC8E5-D9FB-CF48-AF43-943CB5C9E0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0214" y="6443978"/>
            <a:ext cx="744525" cy="2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75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2" grpId="0"/>
      <p:bldP spid="74" grpId="0"/>
      <p:bldP spid="77" grpId="0"/>
      <p:bldP spid="80" grpId="0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03288" y="1412875"/>
            <a:ext cx="6405562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上下文无关文法的基本概念</a:t>
            </a:r>
          </a:p>
        </p:txBody>
      </p:sp>
      <p:sp>
        <p:nvSpPr>
          <p:cNvPr id="186377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2132013"/>
            <a:ext cx="571500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归约与推导</a:t>
            </a:r>
          </a:p>
        </p:txBody>
      </p:sp>
      <p:sp>
        <p:nvSpPr>
          <p:cNvPr id="186378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2822575"/>
            <a:ext cx="57150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上下文无关语言</a:t>
            </a:r>
          </a:p>
        </p:txBody>
      </p:sp>
      <p:sp>
        <p:nvSpPr>
          <p:cNvPr id="186379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3570288"/>
            <a:ext cx="6551612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文法与语言的 </a:t>
            </a:r>
            <a:r>
              <a:rPr lang="en-US" altLang="zh-CN" sz="3200" b="0">
                <a:latin typeface="Arial" pitchFamily="34" charset="0"/>
                <a:ea typeface="楷体_GB2312" pitchFamily="49" charset="-122"/>
                <a:cs typeface="Times New Roman" pitchFamily="18" charset="0"/>
              </a:rPr>
              <a:t>Chomsky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分类</a:t>
            </a:r>
          </a:p>
        </p:txBody>
      </p:sp>
      <p:sp>
        <p:nvSpPr>
          <p:cNvPr id="186380" name="Text Box 12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424497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</a:t>
            </a:r>
          </a:p>
        </p:txBody>
      </p:sp>
      <p:sp>
        <p:nvSpPr>
          <p:cNvPr id="186381" name="Text Box 13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903288" y="5010150"/>
            <a:ext cx="62611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归约、推导与分析树之间关系</a:t>
            </a: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1387475" y="290513"/>
            <a:ext cx="6280150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i="0">
                <a:latin typeface="华文行楷" pitchFamily="2" charset="-122"/>
                <a:ea typeface="华文行楷" pitchFamily="2" charset="-122"/>
              </a:rPr>
              <a:t>上下文无关文法与上下文无关语言</a:t>
            </a:r>
          </a:p>
        </p:txBody>
      </p:sp>
      <p:sp>
        <p:nvSpPr>
          <p:cNvPr id="186383" name="Text Box 15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944563" y="565785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文法和语言的二义性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4CDC0F-49D9-AE44-B9C1-BFCDA3C8DEA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最左推导如下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3277BE7-BED9-E348-8D86-BA7950E73DA8}"/>
              </a:ext>
            </a:extLst>
          </p:cNvPr>
          <p:cNvCxnSpPr>
            <a:cxnSpLocks/>
          </p:cNvCxnSpPr>
          <p:nvPr/>
        </p:nvCxnSpPr>
        <p:spPr bwMode="auto">
          <a:xfrm>
            <a:off x="1264270" y="4653136"/>
            <a:ext cx="626005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AB876EB1-1863-D341-9CBC-F61CC755635D}"/>
              </a:ext>
            </a:extLst>
          </p:cNvPr>
          <p:cNvCxnSpPr>
            <a:cxnSpLocks/>
          </p:cNvCxnSpPr>
          <p:nvPr/>
        </p:nvCxnSpPr>
        <p:spPr bwMode="auto">
          <a:xfrm>
            <a:off x="2159732" y="4365104"/>
            <a:ext cx="0" cy="232704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338D1BC4-37AE-6A4B-817F-CA3656174A54}"/>
              </a:ext>
            </a:extLst>
          </p:cNvPr>
          <p:cNvCxnSpPr>
            <a:cxnSpLocks/>
          </p:cNvCxnSpPr>
          <p:nvPr/>
        </p:nvCxnSpPr>
        <p:spPr bwMode="auto">
          <a:xfrm>
            <a:off x="4805735" y="4362756"/>
            <a:ext cx="0" cy="232939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 Box 11">
            <a:extLst>
              <a:ext uri="{FF2B5EF4-FFF2-40B4-BE49-F238E27FC236}">
                <a16:creationId xmlns:a16="http://schemas.microsoft.com/office/drawing/2014/main" id="{90A82692-5F1C-8A43-A651-F95756C3E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19147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步骤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69" name="Text Box 11">
            <a:extLst>
              <a:ext uri="{FF2B5EF4-FFF2-40B4-BE49-F238E27FC236}">
                <a16:creationId xmlns:a16="http://schemas.microsoft.com/office/drawing/2014/main" id="{D218C28B-87D5-A84C-B522-A4A379FCF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590" y="4187750"/>
            <a:ext cx="1185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产生式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0" name="Text Box 11">
            <a:extLst>
              <a:ext uri="{FF2B5EF4-FFF2-40B4-BE49-F238E27FC236}">
                <a16:creationId xmlns:a16="http://schemas.microsoft.com/office/drawing/2014/main" id="{1762BB5A-28D2-1344-9EDA-0EC500651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480" y="4187887"/>
            <a:ext cx="1185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字符串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6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54218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7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71AC4-4184-E845-8861-2EBB2EC15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666" y="4861355"/>
            <a:ext cx="1187607" cy="248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69984E-991C-2A43-8E50-EBE42F84D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235" y="4848762"/>
            <a:ext cx="957594" cy="261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3E9A5-54CC-3F4F-BBF7-3A16DBA4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27" y="5257286"/>
            <a:ext cx="1233290" cy="248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C1C40F-ADC2-8D4C-85D5-B50F118E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638" y="5250989"/>
            <a:ext cx="1131706" cy="261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033F33-DDDB-6C4D-B8E8-E47410F11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983" y="5653024"/>
            <a:ext cx="936921" cy="248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EC0DCF-D448-674E-AA23-BBFB13B6EC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5924" y="5647555"/>
            <a:ext cx="873892" cy="2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42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最右推导如下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0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284CA-A469-CE40-8061-778C53E7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62" y="4852022"/>
            <a:ext cx="198829" cy="242052"/>
          </a:xfrm>
          <a:prstGeom prst="rect">
            <a:avLst/>
          </a:prstGeom>
        </p:spPr>
      </p:pic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1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BFF285-BD36-1A42-A598-755C2E108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262" y="5221745"/>
            <a:ext cx="1320647" cy="244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45EC68-DD20-E54E-A816-34723C92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9740" y="5239315"/>
            <a:ext cx="645472" cy="242052"/>
          </a:xfrm>
          <a:prstGeom prst="rect">
            <a:avLst/>
          </a:prstGeom>
        </p:spPr>
      </p:pic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69" y="553388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2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6D481788-5DDC-8740-AAB8-645A772E8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934366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3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83C05832-2D82-5D43-B9D6-15C3C16BD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6303632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20ADC-CDAF-3349-A9B0-DB9EA6A2E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4882" y="5620842"/>
            <a:ext cx="1170028" cy="244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DD860-96EA-784E-BC93-AE13478F2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135" y="5622494"/>
            <a:ext cx="880315" cy="2738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C4CD3E-2F6F-2D43-A3EF-D65DB7744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4882" y="6042753"/>
            <a:ext cx="1215031" cy="2448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2245DF-756E-DF4C-84A0-E313B29545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5815" y="6009061"/>
            <a:ext cx="1074531" cy="278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CA9088-5BBD-3044-BFCE-075EB6402C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4882" y="6441851"/>
            <a:ext cx="943447" cy="2503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857AC-EB44-7B4E-94DB-64C87868C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8110" y="6426328"/>
            <a:ext cx="793704" cy="2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43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  <p:bldP spid="80" grpId="0"/>
      <p:bldP spid="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最右推导如下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6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69" y="548136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7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17EBCB-5513-4148-8672-9C8B0F137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303" y="4837719"/>
            <a:ext cx="1162752" cy="2563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536354-438F-6C44-882A-831D1B979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816" y="4824097"/>
            <a:ext cx="915992" cy="26997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45D154A-A311-F84E-B047-09136A73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303" y="5225012"/>
            <a:ext cx="1162752" cy="2563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D8507B-6022-F544-AD82-FAA14D18C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180" y="5208812"/>
            <a:ext cx="1069878" cy="2627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D65A54C-8C63-8148-9CF6-AF73E7C05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059" y="5612305"/>
            <a:ext cx="922427" cy="2594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3AC2BB-54FB-1D40-B0C3-0BD8B056AE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1656" y="5617937"/>
            <a:ext cx="892147" cy="2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10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46" name="Group 62"/>
          <p:cNvGrpSpPr>
            <a:grpSpLocks/>
          </p:cNvGrpSpPr>
          <p:nvPr/>
        </p:nvGrpSpPr>
        <p:grpSpPr bwMode="auto">
          <a:xfrm>
            <a:off x="539750" y="1700213"/>
            <a:ext cx="8610600" cy="3016250"/>
            <a:chOff x="340" y="1071"/>
            <a:chExt cx="5424" cy="1900"/>
          </a:xfrm>
        </p:grpSpPr>
        <p:sp>
          <p:nvSpPr>
            <p:cNvPr id="170008" name="Rectangle 24"/>
            <p:cNvSpPr>
              <a:spLocks noChangeArrowheads="1"/>
            </p:cNvSpPr>
            <p:nvPr/>
          </p:nvSpPr>
          <p:spPr bwMode="auto">
            <a:xfrm>
              <a:off x="340" y="1071"/>
              <a:ext cx="5424" cy="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句型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800" b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(sentential forms)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，称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句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      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，当且仅当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左句型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left-sentential form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;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右句型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right-sentential form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若句型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T*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，则称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句子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sentence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</p:txBody>
        </p:sp>
        <p:sp>
          <p:nvSpPr>
            <p:cNvPr id="170009" name="Rectangle 25"/>
            <p:cNvSpPr>
              <a:spLocks noChangeArrowheads="1"/>
            </p:cNvSpPr>
            <p:nvPr/>
          </p:nvSpPr>
          <p:spPr bwMode="auto">
            <a:xfrm>
              <a:off x="1144" y="233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0010" name="Rectangle 26"/>
            <p:cNvSpPr>
              <a:spLocks noChangeArrowheads="1"/>
            </p:cNvSpPr>
            <p:nvPr/>
          </p:nvSpPr>
          <p:spPr bwMode="auto">
            <a:xfrm>
              <a:off x="1111" y="2220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0011" name="Rectangle 27"/>
            <p:cNvSpPr>
              <a:spLocks noChangeArrowheads="1"/>
            </p:cNvSpPr>
            <p:nvPr/>
          </p:nvSpPr>
          <p:spPr bwMode="auto">
            <a:xfrm>
              <a:off x="1110" y="253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0040" name="Rectangle 56"/>
            <p:cNvSpPr>
              <a:spLocks noChangeArrowheads="1"/>
            </p:cNvSpPr>
            <p:nvPr/>
          </p:nvSpPr>
          <p:spPr bwMode="auto">
            <a:xfrm>
              <a:off x="2102" y="170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0041" name="Rectangle 57"/>
            <p:cNvSpPr>
              <a:spLocks noChangeArrowheads="1"/>
            </p:cNvSpPr>
            <p:nvPr/>
          </p:nvSpPr>
          <p:spPr bwMode="auto">
            <a:xfrm>
              <a:off x="1111" y="2020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0044" name="Rectangle 60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265ED3-33AB-C844-842A-4FC7535BA4F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C0D938-7DCA-A848-8793-D969412FC880}"/>
              </a:ext>
            </a:extLst>
          </p:cNvPr>
          <p:cNvSpPr txBox="1"/>
          <p:nvPr/>
        </p:nvSpPr>
        <p:spPr>
          <a:xfrm>
            <a:off x="1043608" y="5332587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0" dirty="0">
                <a:solidFill>
                  <a:srgbClr val="33339A"/>
                </a:solidFill>
              </a:rPr>
              <a:t>举例：我想预订一个</a:t>
            </a:r>
            <a:r>
              <a:rPr lang="en-US" altLang="zh-CN" sz="2800" i="0" dirty="0">
                <a:solidFill>
                  <a:srgbClr val="FF0000"/>
                </a:solidFill>
              </a:rPr>
              <a:t>A</a:t>
            </a:r>
            <a:r>
              <a:rPr lang="zh-CN" altLang="en-US" sz="2800" i="0" dirty="0">
                <a:solidFill>
                  <a:srgbClr val="33339A"/>
                </a:solidFill>
              </a:rPr>
              <a:t>月</a:t>
            </a:r>
            <a:r>
              <a:rPr lang="en-US" altLang="zh-CN" sz="2800" i="0" dirty="0">
                <a:solidFill>
                  <a:srgbClr val="FF0000"/>
                </a:solidFill>
              </a:rPr>
              <a:t>B</a:t>
            </a:r>
            <a:r>
              <a:rPr lang="zh-CN" altLang="en-US" sz="2800" i="0" dirty="0">
                <a:solidFill>
                  <a:srgbClr val="33339A"/>
                </a:solidFill>
              </a:rPr>
              <a:t>日从</a:t>
            </a:r>
            <a:r>
              <a:rPr lang="en-US" altLang="zh-CN" sz="2800" i="0" dirty="0">
                <a:solidFill>
                  <a:srgbClr val="FF0000"/>
                </a:solidFill>
              </a:rPr>
              <a:t>X</a:t>
            </a:r>
            <a:r>
              <a:rPr lang="zh-CN" altLang="en-US" sz="2800" i="0" dirty="0">
                <a:solidFill>
                  <a:srgbClr val="33339A"/>
                </a:solidFill>
              </a:rPr>
              <a:t>到</a:t>
            </a:r>
            <a:r>
              <a:rPr lang="en-US" altLang="zh-CN" sz="2800" i="0" dirty="0">
                <a:solidFill>
                  <a:srgbClr val="FF0000"/>
                </a:solidFill>
              </a:rPr>
              <a:t>Y</a:t>
            </a:r>
            <a:r>
              <a:rPr lang="zh-CN" altLang="en-US" sz="2800" i="0" dirty="0">
                <a:solidFill>
                  <a:srgbClr val="33339A"/>
                </a:solidFill>
              </a:rPr>
              <a:t>的航班</a:t>
            </a:r>
            <a:endParaRPr kumimoji="1" lang="zh-CN" altLang="en-US" sz="2800" i="0" dirty="0">
              <a:solidFill>
                <a:srgbClr val="33339A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54" name="Group 22"/>
          <p:cNvGrpSpPr>
            <a:grpSpLocks/>
          </p:cNvGrpSpPr>
          <p:nvPr/>
        </p:nvGrpSpPr>
        <p:grpSpPr bwMode="auto">
          <a:xfrm>
            <a:off x="827088" y="1268413"/>
            <a:ext cx="6705600" cy="1616075"/>
            <a:chOff x="521" y="930"/>
            <a:chExt cx="4224" cy="1018"/>
          </a:xfrm>
        </p:grpSpPr>
        <p:sp>
          <p:nvSpPr>
            <p:cNvPr id="146444" name="Rectangle 12"/>
            <p:cNvSpPr>
              <a:spLocks noChangeArrowheads="1"/>
            </p:cNvSpPr>
            <p:nvPr/>
          </p:nvSpPr>
          <p:spPr bwMode="auto">
            <a:xfrm>
              <a:off x="521" y="930"/>
              <a:ext cx="4224" cy="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800" i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</a:rPr>
                <a:t>上下文无关文法的语言</a:t>
              </a:r>
              <a:endPara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设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，定义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的语言为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  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L(G) = {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T*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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 }</a:t>
              </a:r>
            </a:p>
          </p:txBody>
        </p:sp>
        <p:sp>
          <p:nvSpPr>
            <p:cNvPr id="146447" name="Rectangle 15"/>
            <p:cNvSpPr>
              <a:spLocks noChangeArrowheads="1"/>
            </p:cNvSpPr>
            <p:nvPr/>
          </p:nvSpPr>
          <p:spPr bwMode="auto">
            <a:xfrm>
              <a:off x="3113" y="1736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G</a:t>
              </a:r>
            </a:p>
          </p:txBody>
        </p:sp>
        <p:sp>
          <p:nvSpPr>
            <p:cNvPr id="146449" name="Rectangle 17"/>
            <p:cNvSpPr>
              <a:spLocks noChangeArrowheads="1"/>
            </p:cNvSpPr>
            <p:nvPr/>
          </p:nvSpPr>
          <p:spPr bwMode="auto">
            <a:xfrm>
              <a:off x="3117" y="154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1166813" y="2982913"/>
            <a:ext cx="7797800" cy="362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=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  <a:p>
            <a:endParaRPr lang="zh-CN" altLang="en-US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归纳定义：</a:t>
            </a:r>
          </a:p>
          <a:p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ea typeface="楷体_GB2312" pitchFamily="49" charset="-122"/>
              </a:rPr>
              <a:t>基础</a:t>
            </a:r>
            <a:r>
              <a:rPr lang="zh-CN" altLang="en-US" dirty="0"/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v, d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</a:p>
          <a:p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 2 </a:t>
            </a:r>
            <a:r>
              <a:rPr lang="zh-CN" altLang="en-US" sz="2400" i="0" dirty="0">
                <a:ea typeface="楷体_GB2312" pitchFamily="49" charset="-122"/>
              </a:rPr>
              <a:t>归纳   </a:t>
            </a:r>
          </a:p>
          <a:p>
            <a:r>
              <a:rPr lang="zh-CN" altLang="en-US" sz="2400" i="0" dirty="0">
                <a:ea typeface="楷体_GB2312" pitchFamily="49" charset="-122"/>
              </a:rPr>
              <a:t>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 then  (e)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if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,  then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sym typeface="Symbol" pitchFamily="18" charset="2"/>
              </a:rPr>
              <a:t>＋</a:t>
            </a:r>
            <a:r>
              <a:rPr lang="zh-CN" altLang="en-US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if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,  then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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</p:txBody>
      </p:sp>
      <p:grpSp>
        <p:nvGrpSpPr>
          <p:cNvPr id="146456" name="Group 24"/>
          <p:cNvGrpSpPr>
            <a:grpSpLocks/>
          </p:cNvGrpSpPr>
          <p:nvPr/>
        </p:nvGrpSpPr>
        <p:grpSpPr bwMode="auto">
          <a:xfrm>
            <a:off x="7508875" y="3230563"/>
            <a:ext cx="1600200" cy="2286000"/>
            <a:chOff x="960" y="2688"/>
            <a:chExt cx="1008" cy="1440"/>
          </a:xfrm>
        </p:grpSpPr>
        <p:sp>
          <p:nvSpPr>
            <p:cNvPr id="146457" name="Text Box 25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 dirty="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46458" name="Rectangle 26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62348CA-8E41-0041-81CE-5061BF4B0D8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6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6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46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6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464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64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464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92" name="Rectangle 12"/>
          <p:cNvSpPr>
            <a:spLocks noChangeArrowheads="1"/>
          </p:cNvSpPr>
          <p:nvPr/>
        </p:nvSpPr>
        <p:spPr bwMode="auto">
          <a:xfrm>
            <a:off x="827088" y="1447800"/>
            <a:ext cx="8066087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上下文无关语言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context-free languages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如果一个语言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是某个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的语言，即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= L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则是上下文无关语言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E49581-651E-734A-8CD7-9EE4F5DA601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532696-398B-D94C-B8CD-CB724168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098532"/>
            <a:ext cx="3096344" cy="4135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解：该语言具有递归的特点，所以可以先写出递归式</a:t>
            </a:r>
            <a:endParaRPr lang="en-US" altLang="zh-CN" sz="2400" b="0" i="0" dirty="0">
              <a:solidFill>
                <a:srgbClr val="000000"/>
              </a:solidFill>
              <a:latin typeface="+mn-ea"/>
              <a:ea typeface="+mn-ea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E1EA2A87-52A7-2C47-87B8-6925477BE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3945033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由于上式是一个无限递归，必须要增加基础的情况</a:t>
            </a:r>
            <a:endParaRPr lang="en-US" altLang="zh-CN" sz="2400" b="0" i="0" dirty="0">
              <a:solidFill>
                <a:srgbClr val="000000"/>
              </a:solidFill>
              <a:latin typeface="+mn-ea"/>
              <a:ea typeface="+mn-ea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DA5DC-99CF-4740-8185-6CEBC4AF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36" y="4693214"/>
            <a:ext cx="1154964" cy="2887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C636F7-6662-824C-A434-506F1346F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35" y="3429001"/>
            <a:ext cx="1480419" cy="30479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DB1F7E-9FFB-F345-BE82-74801F663F24}"/>
              </a:ext>
            </a:extLst>
          </p:cNvPr>
          <p:cNvGrpSpPr/>
          <p:nvPr/>
        </p:nvGrpSpPr>
        <p:grpSpPr>
          <a:xfrm>
            <a:off x="662798" y="5204970"/>
            <a:ext cx="7221570" cy="892552"/>
            <a:chOff x="662798" y="5204970"/>
            <a:chExt cx="7221570" cy="892552"/>
          </a:xfrm>
        </p:grpSpPr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E3DDA733-D270-4349-97C1-C44332750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798" y="5204970"/>
              <a:ext cx="218101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这样也满足了</a:t>
              </a:r>
              <a:endPara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800" i="0" dirty="0">
                  <a:latin typeface="Arial" pitchFamily="34" charset="0"/>
                  <a:ea typeface="楷体_GB2312" pitchFamily="49" charset="-122"/>
                </a:rPr>
                <a:t>    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7200956-C834-7143-8FE0-0F63B0A13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7578" y="5323116"/>
              <a:ext cx="846310" cy="288741"/>
            </a:xfrm>
            <a:prstGeom prst="rect">
              <a:avLst/>
            </a:prstGeom>
          </p:spPr>
        </p:pic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85732B7-B11F-7546-A912-BEA949DC9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666" y="5204970"/>
              <a:ext cx="429170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的条件。因此最终的文法如下</a:t>
              </a:r>
              <a:r>
                <a:rPr lang="en-US" altLang="zh-CN" sz="2800" i="0" dirty="0">
                  <a:latin typeface="Arial" pitchFamily="34" charset="0"/>
                  <a:ea typeface="楷体_GB2312" pitchFamily="49" charset="-122"/>
                </a:rPr>
                <a:t>    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257F583-EA38-0E4C-A52E-1E362F10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35" y="6002031"/>
            <a:ext cx="2181010" cy="39364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01265-BAA3-754A-BAB7-2A24A4F1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10906"/>
            <a:ext cx="2911078" cy="38884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A24813-B77D-8546-9376-A67E059B36F8}"/>
              </a:ext>
            </a:extLst>
          </p:cNvPr>
          <p:cNvGrpSpPr/>
          <p:nvPr/>
        </p:nvGrpSpPr>
        <p:grpSpPr>
          <a:xfrm>
            <a:off x="674688" y="2751603"/>
            <a:ext cx="8168542" cy="983737"/>
            <a:chOff x="674688" y="2751603"/>
            <a:chExt cx="8168542" cy="983737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61295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解：这道题和例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非常像，唯一的区别在于把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FE3DA5-5C1D-3541-A000-8F4801BA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2846159"/>
              <a:ext cx="864096" cy="294809"/>
            </a:xfrm>
            <a:prstGeom prst="rect">
              <a:avLst/>
            </a:prstGeom>
          </p:spPr>
        </p:pic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6A483B54-82FA-414E-8B5C-22754CCCB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8344" y="2751603"/>
              <a:ext cx="11748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改成了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1F774F7-8401-D342-A9A0-331F9E644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657" y="3333794"/>
              <a:ext cx="922095" cy="310939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89894253-8445-B941-A5DA-3B4F6715E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2" y="3273675"/>
              <a:ext cx="61295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。因此，递归部分不变，只需修改基础部分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D105FBA-0513-8B4C-994B-82C6969E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991764"/>
            <a:ext cx="1964159" cy="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17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DC61BF-6B01-D54A-9FB4-C62BB8E3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136300"/>
            <a:ext cx="5112568" cy="39574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3AAD6A2-61DC-C84A-835E-34FCDF71C998}"/>
              </a:ext>
            </a:extLst>
          </p:cNvPr>
          <p:cNvGrpSpPr/>
          <p:nvPr/>
        </p:nvGrpSpPr>
        <p:grpSpPr>
          <a:xfrm>
            <a:off x="674688" y="2751603"/>
            <a:ext cx="8073776" cy="907940"/>
            <a:chOff x="674688" y="2751603"/>
            <a:chExt cx="8073776" cy="90794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解：该语言的字符串可以分成相对对立的两部分，左部由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D7B825-9BC7-9840-9C6F-3D1ACA0CD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9312" y="2893200"/>
              <a:ext cx="194475" cy="194475"/>
            </a:xfrm>
            <a:prstGeom prst="rect">
              <a:avLst/>
            </a:prstGeom>
          </p:spPr>
        </p:pic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C7ACB9C4-2BDB-374B-9EE6-5FEF83395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197878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3AF2E9A-CA45-894A-91C4-61CAA729C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628" y="3284984"/>
              <a:ext cx="152332" cy="282903"/>
            </a:xfrm>
            <a:prstGeom prst="rect">
              <a:avLst/>
            </a:prstGeom>
          </p:spPr>
        </p:pic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B88E17EF-97DC-CA4D-8C92-D87CB686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000" y="3197878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组成，可以表示为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CA4F82-B839-4C42-87FB-05436824D3A3}"/>
              </a:ext>
            </a:extLst>
          </p:cNvPr>
          <p:cNvGrpSpPr/>
          <p:nvPr/>
        </p:nvGrpSpPr>
        <p:grpSpPr>
          <a:xfrm>
            <a:off x="1345673" y="4207876"/>
            <a:ext cx="4491126" cy="461665"/>
            <a:chOff x="1345673" y="4207876"/>
            <a:chExt cx="4491126" cy="461665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22E52C49-628A-8B4D-B95D-97CFA87E3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321" y="4207876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9B77DD34-B6F9-5B4C-B1D9-C5C9BA4F3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673" y="4207876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右部由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E47C62D-10E0-C748-9005-B97A2723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4349527"/>
              <a:ext cx="157378" cy="17836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1A3385A-16B0-C943-94DF-5A7F020A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0921" y="4299532"/>
              <a:ext cx="167878" cy="242490"/>
            </a:xfrm>
            <a:prstGeom prst="rect">
              <a:avLst/>
            </a:prstGeom>
          </p:spPr>
        </p:pic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22BF2E00-4E4D-7648-BE1E-3B4C47AC9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8799" y="4207876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组成，可以表示为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177AC6-6DFD-914F-A50B-D874A95B9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08" y="3722690"/>
            <a:ext cx="2418169" cy="42203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B102145-EF9C-EE44-8242-3E62243B9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736" y="4823907"/>
            <a:ext cx="2477392" cy="424368"/>
          </a:xfrm>
          <a:prstGeom prst="rect">
            <a:avLst/>
          </a:prstGeom>
        </p:spPr>
      </p:pic>
      <p:sp>
        <p:nvSpPr>
          <p:cNvPr id="29" name="Text Box 11">
            <a:extLst>
              <a:ext uri="{FF2B5EF4-FFF2-40B4-BE49-F238E27FC236}">
                <a16:creationId xmlns:a16="http://schemas.microsoft.com/office/drawing/2014/main" id="{D26FD2B1-9FBF-EE44-8908-E433D1394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402641"/>
            <a:ext cx="59766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最后还需要第三个式子把左右部分拼接起来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5FF254A-C502-AD4B-B703-2B7B40B06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787" y="6097740"/>
            <a:ext cx="1495772" cy="3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36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ED8D7683-2D46-6F4A-8D82-8673C0C126E5}"/>
              </a:ext>
            </a:extLst>
          </p:cNvPr>
          <p:cNvGrpSpPr/>
          <p:nvPr/>
        </p:nvGrpSpPr>
        <p:grpSpPr>
          <a:xfrm>
            <a:off x="674688" y="2751603"/>
            <a:ext cx="8073776" cy="985675"/>
            <a:chOff x="674688" y="2751603"/>
            <a:chExt cx="8073776" cy="985675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解：该语言的字符串可以分为内外两个相对对立的部分。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EB99F7F-32B9-CE46-AD3F-A618DDAC9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275613"/>
              <a:ext cx="237626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内层的字符串由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04EAE6-50A3-8148-A829-960FD365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620" y="3380920"/>
              <a:ext cx="136283" cy="253098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3EFC2888-7808-1F47-9741-8BB281CA6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438" y="3275613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6321D-6BD9-A142-9E62-736AD05A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4054" y="3429000"/>
              <a:ext cx="157546" cy="178553"/>
            </a:xfrm>
            <a:prstGeom prst="rect">
              <a:avLst/>
            </a:prstGeom>
          </p:spPr>
        </p:pic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9C051A1F-DAAA-A242-AA4F-503E78FA6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996" y="3275613"/>
              <a:ext cx="8800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720DC82-78EC-2545-A530-CE8CDAC431D6}"/>
              </a:ext>
            </a:extLst>
          </p:cNvPr>
          <p:cNvGrpSpPr/>
          <p:nvPr/>
        </p:nvGrpSpPr>
        <p:grpSpPr>
          <a:xfrm>
            <a:off x="1259632" y="4443772"/>
            <a:ext cx="4663518" cy="461666"/>
            <a:chOff x="1259632" y="4443772"/>
            <a:chExt cx="4663518" cy="461666"/>
          </a:xfrm>
        </p:grpSpPr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BD6880BF-F866-A747-B3A2-CA2F69A5B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443773"/>
              <a:ext cx="39604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外面再包上一层成对出现的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6A989EB-BF02-D142-B5CB-E3F61AEF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180" y="4566655"/>
              <a:ext cx="215900" cy="215900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0A3913DD-0972-F241-B6DD-ED489EED2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139" y="4443772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00733D-2440-6F44-AA37-C2A3B3D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4116" y="4509120"/>
              <a:ext cx="189034" cy="273049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6741A77-2410-D44C-B2F0-1903C10BB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719" y="3928118"/>
            <a:ext cx="2376264" cy="41472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DB78510-7466-3944-B161-24E669F54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718" y="5080885"/>
            <a:ext cx="1667316" cy="315438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5449F7BA-43A3-6947-A14B-E92C8A2CBD03}"/>
              </a:ext>
            </a:extLst>
          </p:cNvPr>
          <p:cNvGrpSpPr/>
          <p:nvPr/>
        </p:nvGrpSpPr>
        <p:grpSpPr>
          <a:xfrm>
            <a:off x="1259633" y="5611933"/>
            <a:ext cx="8043552" cy="986735"/>
            <a:chOff x="1259633" y="5611933"/>
            <a:chExt cx="8043552" cy="986735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8AC18A96-A31C-CD4B-A254-173D6E44C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3" y="5611933"/>
              <a:ext cx="14401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需要注意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8299193B-FA75-3E44-B0FE-10DF01463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531" y="5611933"/>
              <a:ext cx="297148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的基础情况不能写成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0FD6267A-2016-1C44-BD5F-ADA7EEC4E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5631631"/>
              <a:ext cx="20668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，因为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4446F216-5860-2F4C-AF8D-C9ADCA439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670" y="6137003"/>
              <a:ext cx="237626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内部的字符串由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9383F92-D364-5641-AA80-58CE1F07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1658" y="6242310"/>
              <a:ext cx="136283" cy="253098"/>
            </a:xfrm>
            <a:prstGeom prst="rect">
              <a:avLst/>
            </a:prstGeom>
          </p:spPr>
        </p:pic>
        <p:sp>
          <p:nvSpPr>
            <p:cNvPr id="45" name="Text Box 11">
              <a:extLst>
                <a:ext uri="{FF2B5EF4-FFF2-40B4-BE49-F238E27FC236}">
                  <a16:creationId xmlns:a16="http://schemas.microsoft.com/office/drawing/2014/main" id="{776E47C0-93B3-244C-A12B-C0B0DFDD5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476" y="6137003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C922BD8-9A54-664F-9578-E58539738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091" y="6306528"/>
              <a:ext cx="145943" cy="165403"/>
            </a:xfrm>
            <a:prstGeom prst="rect">
              <a:avLst/>
            </a:prstGeom>
          </p:spPr>
        </p:pic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BF9D10E6-35E6-3B4A-8707-79FD7A621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0034" y="6137003"/>
              <a:ext cx="2096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组成。怎么办？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09A249F-DF67-DD4D-8AEC-17C40922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4631" y="5708633"/>
              <a:ext cx="271255" cy="281301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1BA0E16-17EC-E94D-AC82-0078B30A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2144" y="6242310"/>
              <a:ext cx="271255" cy="281301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E183E96-4F82-6742-B2BC-C57E85C8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31651" y="5697349"/>
              <a:ext cx="1313146" cy="30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5504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2" name="Text Box 76"/>
          <p:cNvSpPr txBox="1">
            <a:spLocks noChangeArrowheads="1"/>
          </p:cNvSpPr>
          <p:nvPr/>
        </p:nvSpPr>
        <p:spPr bwMode="auto">
          <a:xfrm>
            <a:off x="674688" y="1557338"/>
            <a:ext cx="8001000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回顾：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在第一讲中介绍过如下内容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，如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000111, 01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L,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10, 1001 , , 010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如下是一个可接受该语言的上下文无关文法</a:t>
            </a: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0S1</a:t>
            </a:r>
            <a:endParaRPr lang="en-US" altLang="zh-CN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5373" name="Rectangle 77"/>
          <p:cNvSpPr>
            <a:spLocks noChangeArrowheads="1"/>
          </p:cNvSpPr>
          <p:nvPr/>
        </p:nvSpPr>
        <p:spPr bwMode="auto">
          <a:xfrm>
            <a:off x="1460500" y="18891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1CBC5-7BD1-D44D-9F3F-D4481BBA934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解：内层和外层的关系可以这样表示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95EAAA5-ECAF-8B4B-A3A4-76B00726B608}"/>
              </a:ext>
            </a:extLst>
          </p:cNvPr>
          <p:cNvGrpSpPr/>
          <p:nvPr/>
        </p:nvGrpSpPr>
        <p:grpSpPr>
          <a:xfrm>
            <a:off x="1331640" y="3926964"/>
            <a:ext cx="7128792" cy="467757"/>
            <a:chOff x="1331640" y="3926964"/>
            <a:chExt cx="7128792" cy="467757"/>
          </a:xfrm>
        </p:grpSpPr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520B1A73-A0FC-F54D-93E5-CDAC519B7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926964"/>
              <a:ext cx="26642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为了至少生成一对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E05A6E3-0048-FF47-8633-159E710F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064" y="4055939"/>
              <a:ext cx="215900" cy="215900"/>
            </a:xfrm>
            <a:prstGeom prst="rect">
              <a:avLst/>
            </a:prstGeom>
          </p:spPr>
        </p:pic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14B06770-D425-3946-8088-A3983F3BC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9023" y="3933056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5CD5A94-317C-1D43-8D73-F7000C93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998404"/>
              <a:ext cx="189034" cy="273049"/>
            </a:xfrm>
            <a:prstGeom prst="rect">
              <a:avLst/>
            </a:prstGeom>
          </p:spPr>
        </p:pic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9318C8C6-C0CC-5D40-AEDB-749E2A1AD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1034" y="3926964"/>
              <a:ext cx="36993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，需要在句子级别做修改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708C5D-00F2-E24B-BB03-6E5A1422FC95}"/>
              </a:ext>
            </a:extLst>
          </p:cNvPr>
          <p:cNvGrpSpPr/>
          <p:nvPr/>
        </p:nvGrpSpPr>
        <p:grpSpPr>
          <a:xfrm>
            <a:off x="1331639" y="5102325"/>
            <a:ext cx="7416825" cy="1600438"/>
            <a:chOff x="1331639" y="5102325"/>
            <a:chExt cx="7416825" cy="1600438"/>
          </a:xfrm>
        </p:grpSpPr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51324D62-D15E-BA41-A0CA-79283E9BD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39" y="5102325"/>
              <a:ext cx="39110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这样保证了先生成至少一对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F97C609C-992C-8A4F-905F-5CE6B72D5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273" y="5225208"/>
              <a:ext cx="215900" cy="215900"/>
            </a:xfrm>
            <a:prstGeom prst="rect">
              <a:avLst/>
            </a:prstGeom>
          </p:spPr>
        </p:pic>
        <p:sp>
          <p:nvSpPr>
            <p:cNvPr id="50" name="Text Box 11">
              <a:extLst>
                <a:ext uri="{FF2B5EF4-FFF2-40B4-BE49-F238E27FC236}">
                  <a16:creationId xmlns:a16="http://schemas.microsoft.com/office/drawing/2014/main" id="{D541DD63-CA6E-2C4C-A574-2ECF4F8B8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7232" y="5102325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8537F1D-F47C-944E-A9E2-D47CF440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0209" y="5167673"/>
              <a:ext cx="189034" cy="273049"/>
            </a:xfrm>
            <a:prstGeom prst="rect">
              <a:avLst/>
            </a:prstGeom>
          </p:spPr>
        </p:pic>
        <p:sp>
          <p:nvSpPr>
            <p:cNvPr id="52" name="Text Box 11">
              <a:extLst>
                <a:ext uri="{FF2B5EF4-FFF2-40B4-BE49-F238E27FC236}">
                  <a16:creationId xmlns:a16="http://schemas.microsoft.com/office/drawing/2014/main" id="{A6AB2548-A798-9B4A-82B7-10DA69DB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2677" y="5106177"/>
              <a:ext cx="27457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，然后有两种可能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A9E992F4-3C2E-4E4D-A451-79D03D5F8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5662781"/>
              <a:ext cx="8945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扩展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350979EE-6017-4D46-B040-411D3904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7246" y="6337801"/>
              <a:ext cx="311179" cy="268258"/>
            </a:xfrm>
            <a:prstGeom prst="rect">
              <a:avLst/>
            </a:prstGeom>
          </p:spPr>
        </p:pic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C1CA9D62-2393-CA4C-A0F8-3675D302B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3334" y="5662781"/>
              <a:ext cx="63251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：进入递归不断生成外层的字符串，或者变成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0CF184-62FD-6346-B8AF-414F8F73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237" y="5754197"/>
              <a:ext cx="286097" cy="296693"/>
            </a:xfrm>
            <a:prstGeom prst="rect">
              <a:avLst/>
            </a:prstGeom>
          </p:spPr>
        </p:pic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37AA81BF-47EE-0B4F-96AB-E874408B7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688" y="6241098"/>
              <a:ext cx="63251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开始生成内层的字符串。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5DFB0EC-05DC-EF4A-BF63-7A6FDC118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136" y="3444231"/>
            <a:ext cx="2206023" cy="386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C19538-8143-AE47-8DF5-EC57694F2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325" y="4538673"/>
            <a:ext cx="1594220" cy="3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7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解：综上所述，最终的文法为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E47A5F-91F0-194C-A711-7F6F835BF5F1}"/>
              </a:ext>
            </a:extLst>
          </p:cNvPr>
          <p:cNvGrpSpPr/>
          <p:nvPr/>
        </p:nvGrpSpPr>
        <p:grpSpPr>
          <a:xfrm>
            <a:off x="3172691" y="3529539"/>
            <a:ext cx="2335413" cy="1647186"/>
            <a:chOff x="3172691" y="3529539"/>
            <a:chExt cx="2335413" cy="16471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64FF71A-DBE1-3248-8B2B-63A660CB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529539"/>
              <a:ext cx="1656184" cy="32203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E9F7943-3C9E-2044-939B-16E4C3F6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637" y="4137749"/>
              <a:ext cx="2318467" cy="40655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50FA99A-3F09-C14F-9AAF-E0F9F388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2691" y="4769129"/>
              <a:ext cx="2335413" cy="40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0836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3263816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解：这道题是例</a:t>
            </a: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和例</a:t>
            </a: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的结合。把两个文法合并起来即可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74EADD-6311-D940-9FDC-5CDB10F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67" y="2070379"/>
            <a:ext cx="5857746" cy="4317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8EA520-7A4F-0249-A281-8E14851C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03859"/>
            <a:ext cx="4680520" cy="42866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11E4C9-6B28-A242-BB9B-B20266280C4E}"/>
              </a:ext>
            </a:extLst>
          </p:cNvPr>
          <p:cNvGrpSpPr/>
          <p:nvPr/>
        </p:nvGrpSpPr>
        <p:grpSpPr>
          <a:xfrm>
            <a:off x="2749205" y="3894211"/>
            <a:ext cx="2808312" cy="2688391"/>
            <a:chOff x="2749205" y="3894211"/>
            <a:chExt cx="2808312" cy="268839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54CB5CD-1A55-0545-9B0E-9A360427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205" y="4437112"/>
              <a:ext cx="2447666" cy="4271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5282AF8-5A52-E349-AB01-483F7944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205" y="3894211"/>
              <a:ext cx="2808312" cy="44404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69020AD-C903-1647-8992-7611B75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9205" y="5013176"/>
              <a:ext cx="2447666" cy="41927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92723C7-4889-224A-998E-BD740DB3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9205" y="5589240"/>
              <a:ext cx="2391006" cy="41927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34989AC-A39A-9545-BAA0-B5F9CB57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9205" y="6165304"/>
              <a:ext cx="2391006" cy="417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2217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F8A1CA-11B6-3444-A211-0A2F560973F1}"/>
              </a:ext>
            </a:extLst>
          </p:cNvPr>
          <p:cNvGrpSpPr/>
          <p:nvPr/>
        </p:nvGrpSpPr>
        <p:grpSpPr>
          <a:xfrm>
            <a:off x="674688" y="2709452"/>
            <a:ext cx="8073776" cy="1007580"/>
            <a:chOff x="674688" y="2709452"/>
            <a:chExt cx="8073776" cy="100758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3897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解：这道题的难点在于要求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FCB441D-9106-E94C-A490-970B291D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7789" y="2785846"/>
              <a:ext cx="964348" cy="331190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324BA315-4923-5947-9FBD-99C7432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2137" y="2709452"/>
              <a:ext cx="32263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，受例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6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的启发，可以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D942673D-A0C7-CB45-8AA8-11C93D740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3255367"/>
              <a:ext cx="42314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把该语言拆成两个部分的并集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5C4A2DD-1B1A-E34F-9C52-8351D6985525}"/>
              </a:ext>
            </a:extLst>
          </p:cNvPr>
          <p:cNvGrpSpPr/>
          <p:nvPr/>
        </p:nvGrpSpPr>
        <p:grpSpPr>
          <a:xfrm>
            <a:off x="1764437" y="3859199"/>
            <a:ext cx="5111819" cy="906194"/>
            <a:chOff x="1764437" y="3859199"/>
            <a:chExt cx="5111819" cy="90619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FF4EBEA-AF42-6143-A2E6-37618522C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437" y="3859199"/>
              <a:ext cx="5111819" cy="36094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F20AB95-FF09-9A4B-99E6-568751FD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4437" y="4405115"/>
              <a:ext cx="4751779" cy="36027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EF8F63-AF5A-6E4F-B23C-7BB96279BB23}"/>
              </a:ext>
            </a:extLst>
          </p:cNvPr>
          <p:cNvGrpSpPr/>
          <p:nvPr/>
        </p:nvGrpSpPr>
        <p:grpSpPr>
          <a:xfrm>
            <a:off x="1290674" y="4950359"/>
            <a:ext cx="7169758" cy="1552778"/>
            <a:chOff x="1290674" y="4950359"/>
            <a:chExt cx="7169758" cy="1552778"/>
          </a:xfrm>
        </p:grpSpPr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7EF7DD4E-0CFA-454F-9BDD-105650A38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4950360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首先来看第一部分，如何来实现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16870A-57FE-2F47-AEAD-DA38D945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5073180"/>
              <a:ext cx="1018398" cy="216024"/>
            </a:xfrm>
            <a:prstGeom prst="rect">
              <a:avLst/>
            </a:prstGeom>
          </p:spPr>
        </p:pic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E57FC46F-6467-3748-B626-6960FDEF1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9409" y="4950359"/>
              <a:ext cx="175102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，也就是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DE110FE-F763-F54D-8215-98C673EC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0392" y="5092235"/>
              <a:ext cx="196969" cy="196969"/>
            </a:xfrm>
            <a:prstGeom prst="rect">
              <a:avLst/>
            </a:prstGeom>
          </p:spPr>
        </p:pic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581D9CBD-CCEC-C54D-83DD-F61D1E0DC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5451703"/>
              <a:ext cx="2345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的数量至少要比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3CB618E-DD96-494A-88B6-A2973B03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4192" y="5554621"/>
              <a:ext cx="134962" cy="250643"/>
            </a:xfrm>
            <a:prstGeom prst="rect">
              <a:avLst/>
            </a:prstGeom>
          </p:spPr>
        </p:pic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EB4E67AA-308A-E14F-AA32-B1AEB9F04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9154" y="5445224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个？需要注意在这种情况下，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4811BBE3-23AF-324D-BCD7-27A6EBACF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6041472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实际上是要求：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CB3619F-5EDB-AF4C-B283-5574C110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8978" y="6131568"/>
              <a:ext cx="3727318" cy="296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450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7E506AF-88E5-EE46-9C6B-8F5AFB5F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44" y="3331284"/>
            <a:ext cx="1309464" cy="2956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0D251B-E915-F44F-8CAF-B11202B60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444" y="3867352"/>
            <a:ext cx="1390815" cy="29568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7D1EA8-DEAC-7E47-B143-37F46D302F15}"/>
              </a:ext>
            </a:extLst>
          </p:cNvPr>
          <p:cNvGrpSpPr/>
          <p:nvPr/>
        </p:nvGrpSpPr>
        <p:grpSpPr>
          <a:xfrm>
            <a:off x="674688" y="2701633"/>
            <a:ext cx="7955466" cy="469484"/>
            <a:chOff x="674688" y="2701633"/>
            <a:chExt cx="7955466" cy="469484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2025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解：首先要给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0EA47A9-90A2-2046-8715-E78E60D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010" y="2833982"/>
              <a:ext cx="196969" cy="196969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5412AE0F-BAD5-9C4A-A02C-040EE9A29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724" y="2701633"/>
              <a:ext cx="56277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“特权”，在生成句子时至少先包含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385AD9A-D2A4-D349-A763-4099B386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3185" y="2841799"/>
              <a:ext cx="196969" cy="196969"/>
            </a:xfrm>
            <a:prstGeom prst="rect">
              <a:avLst/>
            </a:prstGeom>
          </p:spPr>
        </p:pic>
      </p:grpSp>
      <p:sp>
        <p:nvSpPr>
          <p:cNvPr id="32" name="Text Box 11">
            <a:extLst>
              <a:ext uri="{FF2B5EF4-FFF2-40B4-BE49-F238E27FC236}">
                <a16:creationId xmlns:a16="http://schemas.microsoft.com/office/drawing/2014/main" id="{3357E28C-9D9B-FC4E-AE2F-8A16FF9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331023"/>
            <a:ext cx="56277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接着是正常的递归部分：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1BF87-2934-E84C-9064-F0F091F6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763" y="4927041"/>
            <a:ext cx="1511261" cy="28534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C31D9B-6358-A241-8F7E-778F0FA4D389}"/>
              </a:ext>
            </a:extLst>
          </p:cNvPr>
          <p:cNvGrpSpPr/>
          <p:nvPr/>
        </p:nvGrpSpPr>
        <p:grpSpPr>
          <a:xfrm>
            <a:off x="1259632" y="5330762"/>
            <a:ext cx="6624736" cy="461665"/>
            <a:chOff x="1259632" y="5330762"/>
            <a:chExt cx="6624736" cy="461665"/>
          </a:xfrm>
        </p:grpSpPr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3F574C2E-B444-604D-B3C2-E91814D9B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5330762"/>
              <a:ext cx="936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由于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B7CFFF7-A9F1-6749-B328-994A2126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3718" y="5445224"/>
              <a:ext cx="134962" cy="250643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277A4AE3-05DF-3B4E-9639-2C61245A7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836" y="5330762"/>
              <a:ext cx="56915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的数量可以为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，因此基础部分应该写成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FEC93C-2837-BB4F-BDBD-610FFDBEF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763" y="5931356"/>
            <a:ext cx="1087844" cy="3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87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解：再来考虑第二部分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50FA8F-36D4-5044-8824-06852A9E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3326606"/>
            <a:ext cx="4751779" cy="360278"/>
          </a:xfrm>
          <a:prstGeom prst="rect">
            <a:avLst/>
          </a:prstGeom>
        </p:spPr>
      </p:pic>
      <p:sp>
        <p:nvSpPr>
          <p:cNvPr id="19" name="Text Box 11">
            <a:extLst>
              <a:ext uri="{FF2B5EF4-FFF2-40B4-BE49-F238E27FC236}">
                <a16:creationId xmlns:a16="http://schemas.microsoft.com/office/drawing/2014/main" id="{EAC88514-4979-BB4C-9517-9E6F6F665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758" y="3898557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可以类似地进行处理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B85040-3B72-AB4C-BA77-81048E75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4571895"/>
            <a:ext cx="1170130" cy="268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E700ED-670C-BD42-B035-2BFFD3697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827" y="5115024"/>
            <a:ext cx="1170130" cy="237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A5E9F0-C837-0B4D-B395-A9A10B020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27" y="5619161"/>
            <a:ext cx="1343825" cy="2376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2EFC23-8333-4342-880C-1498B6913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827" y="6184606"/>
            <a:ext cx="895882" cy="23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166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解：最后需要将两部分合并起来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2001C2-7319-F34C-B61B-3DA2D530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554344"/>
            <a:ext cx="2016224" cy="3674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C15CD7-0C9E-F140-85CA-90A3B90F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263669"/>
            <a:ext cx="2691616" cy="3674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90641D-25A5-BC4A-B41D-08710CBF0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5008111"/>
            <a:ext cx="2691616" cy="3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738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8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07BC0F-01A1-E24A-A944-2A735301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26763"/>
            <a:ext cx="6524848" cy="35712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B156636-1457-5B47-9E07-E967ACE4623A}"/>
              </a:ext>
            </a:extLst>
          </p:cNvPr>
          <p:cNvGrpSpPr/>
          <p:nvPr/>
        </p:nvGrpSpPr>
        <p:grpSpPr>
          <a:xfrm>
            <a:off x="674688" y="2709452"/>
            <a:ext cx="8073776" cy="1000022"/>
            <a:chOff x="674688" y="2709452"/>
            <a:chExt cx="8073776" cy="1000022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解：这道题一眼看上去感觉无从下手，如何实现区间关系？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45513C5C-5889-2945-AE76-FE3FC18FA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247809"/>
              <a:ext cx="45365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不管那么多，不妨先想办法实现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4C3016-21D6-EC4D-B59F-AD10A2AA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924" y="3349668"/>
              <a:ext cx="1109340" cy="24443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21CB84E-A569-E249-B2F1-5846D508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92" y="3872971"/>
            <a:ext cx="1548172" cy="28332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15F4E3-3A9F-CC4C-87FE-4A9A1C5D1195}"/>
              </a:ext>
            </a:extLst>
          </p:cNvPr>
          <p:cNvGrpSpPr/>
          <p:nvPr/>
        </p:nvGrpSpPr>
        <p:grpSpPr>
          <a:xfrm>
            <a:off x="1322620" y="4346150"/>
            <a:ext cx="7425844" cy="961262"/>
            <a:chOff x="1322620" y="4346150"/>
            <a:chExt cx="7425844" cy="961262"/>
          </a:xfrm>
        </p:grpSpPr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1F893C93-144E-0C4F-91BF-97EB30692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4346150"/>
              <a:ext cx="74168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显然，这种递归形式可以保证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倍的关系。那么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3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倍的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56B0FA6F-04DE-7446-9011-3342BC66B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2620" y="4845747"/>
              <a:ext cx="74168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关系也很容易实现了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B531867-2C91-7D45-89ED-EC0F56EB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92" y="5440815"/>
            <a:ext cx="1692188" cy="282031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DA6976E7-E713-5240-A8EA-A75170E8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944088"/>
            <a:ext cx="741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那么怎么实现区间关系呢？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282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8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07BC0F-01A1-E24A-A944-2A735301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26763"/>
            <a:ext cx="6524848" cy="35712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404B79B-6201-FF41-BF17-B113DD3FDA5B}"/>
              </a:ext>
            </a:extLst>
          </p:cNvPr>
          <p:cNvGrpSpPr/>
          <p:nvPr/>
        </p:nvGrpSpPr>
        <p:grpSpPr>
          <a:xfrm>
            <a:off x="674688" y="2709452"/>
            <a:ext cx="8073776" cy="1000022"/>
            <a:chOff x="674688" y="2709452"/>
            <a:chExt cx="8073776" cy="1000022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解：幸运的是，当文法同时包含这两条规则时，恰好实现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45513C5C-5889-2945-AE76-FE3FC18FA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247809"/>
              <a:ext cx="45365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了区间关系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D55B9E-559C-644A-9C5E-4FAA10C5E45C}"/>
              </a:ext>
            </a:extLst>
          </p:cNvPr>
          <p:cNvGrpSpPr/>
          <p:nvPr/>
        </p:nvGrpSpPr>
        <p:grpSpPr>
          <a:xfrm>
            <a:off x="3576839" y="3726486"/>
            <a:ext cx="1836204" cy="842165"/>
            <a:chOff x="3576839" y="3726486"/>
            <a:chExt cx="1836204" cy="84216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21CB84E-A569-E249-B2F1-5846D508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6839" y="3726486"/>
              <a:ext cx="1692188" cy="30968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B531867-2C91-7D45-89ED-EC0F56EB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839" y="4262617"/>
              <a:ext cx="1836204" cy="30603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CCE6C7-E17F-2946-A050-559AB408AF5A}"/>
              </a:ext>
            </a:extLst>
          </p:cNvPr>
          <p:cNvGrpSpPr/>
          <p:nvPr/>
        </p:nvGrpSpPr>
        <p:grpSpPr>
          <a:xfrm>
            <a:off x="1331640" y="4806036"/>
            <a:ext cx="7142100" cy="999228"/>
            <a:chOff x="1331640" y="4806036"/>
            <a:chExt cx="7142100" cy="999228"/>
          </a:xfrm>
        </p:grpSpPr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FD12C08C-A5D4-E344-B03B-EA16E7EDF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4806036"/>
              <a:ext cx="71287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这是因为两条规则的混用恰好能实现区间关系。加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670E324D-C9F1-BC46-83E6-2B2DA29AA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948" y="5343599"/>
              <a:ext cx="71287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入基础部分，就得到了最终的文法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7A22A0D-5BE6-E84D-80A2-4902D268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375" y="6048657"/>
            <a:ext cx="3851250" cy="4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EDC1F-C175-B744-BFE7-070685B0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607B522-49DD-974F-AF85-19887B870F0C}"/>
              </a:ext>
            </a:extLst>
          </p:cNvPr>
          <p:cNvGrpSpPr/>
          <p:nvPr/>
        </p:nvGrpSpPr>
        <p:grpSpPr>
          <a:xfrm>
            <a:off x="674688" y="2689539"/>
            <a:ext cx="7929760" cy="970293"/>
            <a:chOff x="674688" y="2689539"/>
            <a:chExt cx="7929760" cy="970293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10E62FFE-5912-0944-88B2-7FC7E8EB6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32492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解：在前面的例子里，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C055C40-5EBD-6F40-92EA-4987477E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888" y="2833952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90609B98-4E94-1A4E-92A2-27181D4B9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928" y="2693833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3E37105-477F-B34A-9A1A-B4803B9B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462" y="2786159"/>
              <a:ext cx="144538" cy="268427"/>
            </a:xfrm>
            <a:prstGeom prst="rect">
              <a:avLst/>
            </a:prstGeom>
          </p:spPr>
        </p:pic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003E9943-CC8D-1A47-BB89-D5CE9498E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2689539"/>
              <a:ext cx="4032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的顺序是指定的，而这道题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7F6EA944-BA27-E54E-9F74-85E1F55A9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198167"/>
              <a:ext cx="714149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就难很多，因为对顺序没有要求，只要求数量相等。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2D07DD-507C-174B-9129-2380C63131D9}"/>
              </a:ext>
            </a:extLst>
          </p:cNvPr>
          <p:cNvGrpSpPr/>
          <p:nvPr/>
        </p:nvGrpSpPr>
        <p:grpSpPr>
          <a:xfrm>
            <a:off x="1259632" y="3653307"/>
            <a:ext cx="6934918" cy="488402"/>
            <a:chOff x="1259632" y="3653307"/>
            <a:chExt cx="6934918" cy="488402"/>
          </a:xfrm>
        </p:grpSpPr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E4D965EE-3F57-EC40-888B-226FBE100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680044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可以考虑三种情况。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F5F6398D-1074-2845-A55A-C35C8D965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8227" y="3653307"/>
              <a:ext cx="25479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种情况是空串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764584E-90C5-D845-86D3-647D289B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4208" y="3756904"/>
              <a:ext cx="864096" cy="262986"/>
            </a:xfrm>
            <a:prstGeom prst="rect">
              <a:avLst/>
            </a:prstGeom>
          </p:spPr>
        </p:pic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018FB38C-9A71-B04C-84C4-84764C782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453" y="3653307"/>
              <a:ext cx="86409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DCAAB-BB4F-B042-A067-2C80DE3C9792}"/>
              </a:ext>
            </a:extLst>
          </p:cNvPr>
          <p:cNvGrpSpPr/>
          <p:nvPr/>
        </p:nvGrpSpPr>
        <p:grpSpPr>
          <a:xfrm>
            <a:off x="1230866" y="4263478"/>
            <a:ext cx="7122734" cy="2521973"/>
            <a:chOff x="1230866" y="4263478"/>
            <a:chExt cx="7122734" cy="2521973"/>
          </a:xfrm>
        </p:grpSpPr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224AE28A-085E-174E-BDDD-FD67D3F74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866" y="4263479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种情况是字符串以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EC4F21DB-EC4A-8147-8E41-9DF27F30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30" y="4397291"/>
              <a:ext cx="194040" cy="194040"/>
            </a:xfrm>
            <a:prstGeom prst="rect">
              <a:avLst/>
            </a:prstGeom>
          </p:spPr>
        </p:pic>
        <p:sp>
          <p:nvSpPr>
            <p:cNvPr id="45" name="Text Box 11">
              <a:extLst>
                <a:ext uri="{FF2B5EF4-FFF2-40B4-BE49-F238E27FC236}">
                  <a16:creationId xmlns:a16="http://schemas.microsoft.com/office/drawing/2014/main" id="{3540FFA9-55A1-A645-B1C2-108EB6841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168" y="4263478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开头，则在剩下的字符串中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D1680727-D8E2-D44A-9BB1-024D259D3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664" y="4767334"/>
              <a:ext cx="20882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的数量必然比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A1C4226A-34F4-6748-8331-41E48FAF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126" y="4852854"/>
              <a:ext cx="144538" cy="26842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189C450-8C73-D844-9E1A-D9B4AA82C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8489" y="4895161"/>
              <a:ext cx="194040" cy="194040"/>
            </a:xfrm>
            <a:prstGeom prst="rect">
              <a:avLst/>
            </a:prstGeom>
          </p:spPr>
        </p:pic>
        <p:sp>
          <p:nvSpPr>
            <p:cNvPr id="49" name="Text Box 11">
              <a:extLst>
                <a:ext uri="{FF2B5EF4-FFF2-40B4-BE49-F238E27FC236}">
                  <a16:creationId xmlns:a16="http://schemas.microsoft.com/office/drawing/2014/main" id="{7AE0563A-01BF-3C40-8D5E-212783477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448" y="4756234"/>
              <a:ext cx="46121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个。对剩下的字符串重新计数，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0" name="Text Box 11">
              <a:extLst>
                <a:ext uri="{FF2B5EF4-FFF2-40B4-BE49-F238E27FC236}">
                  <a16:creationId xmlns:a16="http://schemas.microsoft.com/office/drawing/2014/main" id="{96BD60D4-CD1B-3E4E-84D7-BF2C7F1B1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3" y="5293633"/>
              <a:ext cx="19426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当第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次遇到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1" name="Text Box 11">
              <a:extLst>
                <a:ext uri="{FF2B5EF4-FFF2-40B4-BE49-F238E27FC236}">
                  <a16:creationId xmlns:a16="http://schemas.microsoft.com/office/drawing/2014/main" id="{60567433-734A-7246-B6CA-F274FDCA2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8421" y="5293633"/>
              <a:ext cx="14675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B5A634E-EE6C-B24E-8F26-4B70B050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2813" y="5410193"/>
              <a:ext cx="144538" cy="268427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3FFFB29-7E35-0649-B2C9-F21F727B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867" y="5421460"/>
              <a:ext cx="194040" cy="194040"/>
            </a:xfrm>
            <a:prstGeom prst="rect">
              <a:avLst/>
            </a:prstGeom>
          </p:spPr>
        </p:pic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A8A2E870-21CC-7545-8FE5-F35AAECB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826" y="5282533"/>
              <a:ext cx="35167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个时停下来，可将剩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BBB84040-6F85-EE42-A369-3446BA64C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2" y="5851022"/>
              <a:ext cx="71211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下的字符串分成三部分：左部和右部中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7" name="Text Box 11">
              <a:extLst>
                <a:ext uri="{FF2B5EF4-FFF2-40B4-BE49-F238E27FC236}">
                  <a16:creationId xmlns:a16="http://schemas.microsoft.com/office/drawing/2014/main" id="{C61B15D8-66CE-2E41-B1F2-95EC7E070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653" y="5839923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34CB4CE-1E91-9E46-9CA8-F6773C28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5049" y="5936541"/>
              <a:ext cx="144538" cy="268427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4F0CBA6-280B-244D-B4E4-D3FBB1009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6008391"/>
              <a:ext cx="194040" cy="194040"/>
            </a:xfrm>
            <a:prstGeom prst="rect">
              <a:avLst/>
            </a:prstGeom>
          </p:spPr>
        </p:pic>
        <p:sp>
          <p:nvSpPr>
            <p:cNvPr id="60" name="Text Box 11">
              <a:extLst>
                <a:ext uri="{FF2B5EF4-FFF2-40B4-BE49-F238E27FC236}">
                  <a16:creationId xmlns:a16="http://schemas.microsoft.com/office/drawing/2014/main" id="{0F6D7A17-36C6-C045-8A96-9FD88CB31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3" y="6323786"/>
              <a:ext cx="45637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相等，中间是一个单独的分割点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B466B81E-7308-D641-B525-D643AE41E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1599" y="6420404"/>
              <a:ext cx="144538" cy="268427"/>
            </a:xfrm>
            <a:prstGeom prst="rect">
              <a:avLst/>
            </a:prstGeom>
          </p:spPr>
        </p:pic>
        <p:sp>
          <p:nvSpPr>
            <p:cNvPr id="62" name="Text Box 11">
              <a:extLst>
                <a:ext uri="{FF2B5EF4-FFF2-40B4-BE49-F238E27FC236}">
                  <a16:creationId xmlns:a16="http://schemas.microsoft.com/office/drawing/2014/main" id="{22F4DC3D-8488-0D49-9D26-542330D8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7" y="6323786"/>
              <a:ext cx="539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47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615950" y="1616075"/>
            <a:ext cx="77724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另一个例子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E0F70-96CA-AF40-B169-0D88A534005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解：不妨看几个具体的例子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16BA0A-275E-4C40-B4DB-1730802C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44" y="3393485"/>
            <a:ext cx="1727200" cy="33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7EF6A-7959-D84F-82A7-5085E1AF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3393485"/>
            <a:ext cx="1295400" cy="330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DB425A-DB7F-E242-A80F-6E9F9E63FCAF}"/>
              </a:ext>
            </a:extLst>
          </p:cNvPr>
          <p:cNvSpPr/>
          <p:nvPr/>
        </p:nvSpPr>
        <p:spPr bwMode="auto">
          <a:xfrm>
            <a:off x="6199047" y="3393485"/>
            <a:ext cx="1253273" cy="330200"/>
          </a:xfrm>
          <a:prstGeom prst="rect">
            <a:avLst/>
          </a:prstGeom>
          <a:solidFill>
            <a:srgbClr val="00B05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974B1A-BFC0-3A44-8D0E-5CC2A7384A0A}"/>
              </a:ext>
            </a:extLst>
          </p:cNvPr>
          <p:cNvSpPr/>
          <p:nvPr/>
        </p:nvSpPr>
        <p:spPr bwMode="auto">
          <a:xfrm>
            <a:off x="4355977" y="3384790"/>
            <a:ext cx="863724" cy="347590"/>
          </a:xfrm>
          <a:prstGeom prst="rect">
            <a:avLst/>
          </a:prstGeom>
          <a:solidFill>
            <a:srgbClr val="FF000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BE9F61-9691-E242-B5AF-522B5BF1A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165" y="3393485"/>
            <a:ext cx="1295400" cy="3302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FA6F097-A66E-0C46-9A84-41068135A261}"/>
              </a:ext>
            </a:extLst>
          </p:cNvPr>
          <p:cNvSpPr/>
          <p:nvPr/>
        </p:nvSpPr>
        <p:spPr bwMode="auto">
          <a:xfrm>
            <a:off x="1753904" y="3384790"/>
            <a:ext cx="431677" cy="347590"/>
          </a:xfrm>
          <a:prstGeom prst="rect">
            <a:avLst/>
          </a:prstGeom>
          <a:solidFill>
            <a:srgbClr val="00B05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A89B7D6-E1A7-614A-95AE-9AC9BDD65E81}"/>
              </a:ext>
            </a:extLst>
          </p:cNvPr>
          <p:cNvSpPr/>
          <p:nvPr/>
        </p:nvSpPr>
        <p:spPr bwMode="auto">
          <a:xfrm>
            <a:off x="2389319" y="3384790"/>
            <a:ext cx="431677" cy="347590"/>
          </a:xfrm>
          <a:prstGeom prst="rect">
            <a:avLst/>
          </a:prstGeom>
          <a:solidFill>
            <a:srgbClr val="FF000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BA54ED-EAD4-C24F-B1B7-A50882BE6C42}"/>
              </a:ext>
            </a:extLst>
          </p:cNvPr>
          <p:cNvSpPr/>
          <p:nvPr/>
        </p:nvSpPr>
        <p:spPr bwMode="auto">
          <a:xfrm>
            <a:off x="7452320" y="3397032"/>
            <a:ext cx="261103" cy="323107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9FF19E4-5BDE-C841-B9EF-EF1D4FC05233}"/>
              </a:ext>
            </a:extLst>
          </p:cNvPr>
          <p:cNvSpPr/>
          <p:nvPr/>
        </p:nvSpPr>
        <p:spPr bwMode="auto">
          <a:xfrm>
            <a:off x="2184721" y="3383712"/>
            <a:ext cx="203737" cy="347518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D950C4A-15B4-734F-8579-2C5292388B1D}"/>
              </a:ext>
            </a:extLst>
          </p:cNvPr>
          <p:cNvSpPr/>
          <p:nvPr/>
        </p:nvSpPr>
        <p:spPr bwMode="auto">
          <a:xfrm>
            <a:off x="4152012" y="3384790"/>
            <a:ext cx="206053" cy="347590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496C6F80-EB47-5C46-A84D-AC7B62491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809" y="5372913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因此，很容易用递归的形式来定义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55EDE9A-E83B-7F46-B6EA-60BF92A5F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BBB5FF9-B93C-E648-B5EC-ED2E2586A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977" y="6047173"/>
            <a:ext cx="2032000" cy="3556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F036D9-E781-9C4A-9A2B-D8DD5F037681}"/>
              </a:ext>
            </a:extLst>
          </p:cNvPr>
          <p:cNvGrpSpPr/>
          <p:nvPr/>
        </p:nvGrpSpPr>
        <p:grpSpPr>
          <a:xfrm>
            <a:off x="2064873" y="4026111"/>
            <a:ext cx="5155487" cy="539506"/>
            <a:chOff x="2105109" y="4262021"/>
            <a:chExt cx="5155487" cy="53950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9B3D305-6171-F548-8C79-573A0F1EBBC0}"/>
                </a:ext>
              </a:extLst>
            </p:cNvPr>
            <p:cNvSpPr/>
            <p:nvPr/>
          </p:nvSpPr>
          <p:spPr bwMode="auto">
            <a:xfrm>
              <a:off x="2287658" y="4450312"/>
              <a:ext cx="282072" cy="230830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A9A92B-48CE-A044-9514-68AFABBEB7F9}"/>
                </a:ext>
              </a:extLst>
            </p:cNvPr>
            <p:cNvSpPr/>
            <p:nvPr/>
          </p:nvSpPr>
          <p:spPr bwMode="auto">
            <a:xfrm>
              <a:off x="4114002" y="4439138"/>
              <a:ext cx="282072" cy="23225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5E104-2AC1-A14A-97E1-08FF055017D1}"/>
                </a:ext>
              </a:extLst>
            </p:cNvPr>
            <p:cNvSpPr/>
            <p:nvPr/>
          </p:nvSpPr>
          <p:spPr bwMode="auto">
            <a:xfrm>
              <a:off x="5937944" y="4457513"/>
              <a:ext cx="282072" cy="223629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5BC2158B-8BD4-794D-8A69-74FBEAE2C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1434" y="4313557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左部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6CC79295-F6DF-8040-A30D-F7B587EB6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322" y="4313557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中部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E7066C4A-513F-6F41-9B5B-15006E217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2492" y="4329654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右部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541252C-95AA-BF44-822C-E2800D1E065B}"/>
                </a:ext>
              </a:extLst>
            </p:cNvPr>
            <p:cNvSpPr/>
            <p:nvPr/>
          </p:nvSpPr>
          <p:spPr bwMode="auto">
            <a:xfrm>
              <a:off x="2105109" y="4262021"/>
              <a:ext cx="5075015" cy="53950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CE3BA9-BFC9-5B45-B32A-1E4BC3EEC2A8}"/>
              </a:ext>
            </a:extLst>
          </p:cNvPr>
          <p:cNvGrpSpPr/>
          <p:nvPr/>
        </p:nvGrpSpPr>
        <p:grpSpPr>
          <a:xfrm>
            <a:off x="1353281" y="4727603"/>
            <a:ext cx="6546422" cy="461665"/>
            <a:chOff x="1353281" y="4727603"/>
            <a:chExt cx="6546422" cy="461665"/>
          </a:xfrm>
        </p:grpSpPr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509DA338-40D9-084A-866E-6C04F335A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281" y="4727603"/>
              <a:ext cx="41782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注意：中间部分作为分割点的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73D9E7C8-0EC8-BF43-8464-EE9EC1828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8508" y="4727603"/>
              <a:ext cx="2271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是唯一的。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07DDBA8-F275-B843-9262-B437863D4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7729" y="4824221"/>
              <a:ext cx="144538" cy="268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98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9" y="2709452"/>
            <a:ext cx="8729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04198929-EF64-204B-A8FD-077142F84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500" y="4164131"/>
            <a:ext cx="4128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综上所述，该文法定义为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96B73-498B-3546-8F0F-2C8489C1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99" y="4811859"/>
            <a:ext cx="3671501" cy="41798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91AB60A-5BA4-3E42-8B9B-01D2A369686A}"/>
              </a:ext>
            </a:extLst>
          </p:cNvPr>
          <p:cNvGrpSpPr/>
          <p:nvPr/>
        </p:nvGrpSpPr>
        <p:grpSpPr>
          <a:xfrm>
            <a:off x="1284500" y="2709452"/>
            <a:ext cx="7205239" cy="473326"/>
            <a:chOff x="1284500" y="2709452"/>
            <a:chExt cx="7205239" cy="473326"/>
          </a:xfrm>
        </p:grpSpPr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A424849D-176D-3A40-BE5B-C4CF748A8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4500" y="2721113"/>
              <a:ext cx="31823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3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种情况是字符串以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C6397C8-5156-4E4E-A67E-6A8668A33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330" y="2810923"/>
              <a:ext cx="144538" cy="268427"/>
            </a:xfrm>
            <a:prstGeom prst="rect">
              <a:avLst/>
            </a:prstGeom>
          </p:spPr>
        </p:pic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7B0BF788-A5A3-C942-AF20-C88857C1D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022" y="2709452"/>
              <a:ext cx="4009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开头，可以类似地递归定义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B935036-CF3D-594E-9DB2-D628FC96E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464830"/>
            <a:ext cx="1793263" cy="3138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FCC663-D5FA-7E43-9B8A-90DD53277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81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7785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解：由于使用了绝对值，因此要区分两种情况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870C98D-DB16-0B40-AEE0-954AD8385E53}"/>
              </a:ext>
            </a:extLst>
          </p:cNvPr>
          <p:cNvGrpSpPr/>
          <p:nvPr/>
        </p:nvGrpSpPr>
        <p:grpSpPr>
          <a:xfrm>
            <a:off x="1401332" y="3429000"/>
            <a:ext cx="7452320" cy="926334"/>
            <a:chOff x="1401332" y="3429000"/>
            <a:chExt cx="7452320" cy="9263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155C2B-9A07-6941-9FF8-B9D99484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1332" y="3429000"/>
              <a:ext cx="7452320" cy="3342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460D7E-35D0-6C4E-B9D0-386B0E81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719" y="4021109"/>
              <a:ext cx="6458665" cy="33422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E8B4C8-0786-A141-B94F-DE0493DBADD1}"/>
              </a:ext>
            </a:extLst>
          </p:cNvPr>
          <p:cNvGrpSpPr/>
          <p:nvPr/>
        </p:nvGrpSpPr>
        <p:grpSpPr>
          <a:xfrm>
            <a:off x="1234620" y="4578368"/>
            <a:ext cx="7683979" cy="1976593"/>
            <a:chOff x="1234620" y="4578368"/>
            <a:chExt cx="7683979" cy="1976593"/>
          </a:xfrm>
        </p:grpSpPr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9BAEF847-04CA-EC4F-8EFE-C5101B5C8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620" y="4613217"/>
              <a:ext cx="35534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首先考虑第一种情况，即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B68AD-9753-B948-BAD7-6E3BC139A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5314" y="4768649"/>
              <a:ext cx="150799" cy="150799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3FDCA7EB-6890-2049-AE6B-08F3E14D0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616" y="4595378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4FB3B6A-578F-8C42-A657-224E4DE7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4809" y="4697871"/>
              <a:ext cx="119894" cy="222661"/>
            </a:xfrm>
            <a:prstGeom prst="rect">
              <a:avLst/>
            </a:prstGeom>
          </p:spPr>
        </p:pic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E2CF86F2-0D60-B449-A719-0F317A6DE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464" y="4578368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78378270-2B46-7648-9C5C-FC996E93E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015" y="4595377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依然可以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9A733E4-E74D-6348-B6DE-3EB1A47CF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620" y="5101932"/>
              <a:ext cx="60016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采用之前的分割技术。从左往右扫描，计算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FE9153A-5408-D344-BB96-FFAFD811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600" y="5263067"/>
              <a:ext cx="150799" cy="150799"/>
            </a:xfrm>
            <a:prstGeom prst="rect">
              <a:avLst/>
            </a:prstGeom>
          </p:spPr>
        </p:pic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67CF2D85-900C-7C4A-884D-1463B575D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8977" y="5093791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24B3EFA-CC8F-5E4F-9289-28ABAD87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8633" y="5751133"/>
              <a:ext cx="119894" cy="222661"/>
            </a:xfrm>
            <a:prstGeom prst="rect">
              <a:avLst/>
            </a:prstGeom>
          </p:spPr>
        </p:pic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67FC203C-480D-3541-BB4C-F63385B4F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686" y="5631630"/>
              <a:ext cx="17402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的数量，当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AEB1B065-801D-034D-B0D1-7D81A1739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4440" y="5631631"/>
              <a:ext cx="2200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次比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89EF471-DCC1-CD49-BD5D-DF809EFB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1729" y="5783507"/>
              <a:ext cx="150799" cy="1507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000F905-C38D-F944-9BFE-E1618ABB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6512" y="5747575"/>
              <a:ext cx="119894" cy="222661"/>
            </a:xfrm>
            <a:prstGeom prst="rect">
              <a:avLst/>
            </a:prstGeom>
          </p:spPr>
        </p:pic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2E9636DF-848A-304A-B4FF-E81AFE13E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406" y="5619507"/>
              <a:ext cx="30380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时，将该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D99E07D-A498-AC4C-B842-5B3F34E9B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819" y="5774495"/>
              <a:ext cx="150799" cy="150799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A610F3F1-A9F6-BC40-93F8-06A7B5CA1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46" y="6093296"/>
              <a:ext cx="73802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确定为第一个分割点。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62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832163-E467-4E43-A3CC-2C970CEB3A1A}"/>
              </a:ext>
            </a:extLst>
          </p:cNvPr>
          <p:cNvGrpSpPr/>
          <p:nvPr/>
        </p:nvGrpSpPr>
        <p:grpSpPr>
          <a:xfrm>
            <a:off x="674688" y="2709452"/>
            <a:ext cx="8072353" cy="950380"/>
            <a:chOff x="674688" y="2709452"/>
            <a:chExt cx="8072353" cy="95038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656839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解：然后将计数清零，类似地去找第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个分割点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00F8AAF-F50A-6F4D-A91E-E014F0CF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2861121"/>
              <a:ext cx="150799" cy="150799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60ED1F92-CF81-754C-874D-72D730E85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4873" y="2709452"/>
              <a:ext cx="1512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。这两个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176ADDF6-9D7A-F046-90AA-122C25C64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198167"/>
              <a:ext cx="70567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分割点可以将字符串切成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59FCABC-4606-3645-A62A-95493C77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3861048"/>
            <a:ext cx="2304256" cy="2880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30E2BA-383E-CD40-A4D1-6B136787732E}"/>
              </a:ext>
            </a:extLst>
          </p:cNvPr>
          <p:cNvSpPr/>
          <p:nvPr/>
        </p:nvSpPr>
        <p:spPr bwMode="auto">
          <a:xfrm>
            <a:off x="4211960" y="3759422"/>
            <a:ext cx="144016" cy="480531"/>
          </a:xfrm>
          <a:prstGeom prst="rect">
            <a:avLst/>
          </a:prstGeom>
          <a:solidFill>
            <a:srgbClr val="000066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5D3A878-B97D-E145-9980-02DF319C1516}"/>
              </a:ext>
            </a:extLst>
          </p:cNvPr>
          <p:cNvSpPr/>
          <p:nvPr/>
        </p:nvSpPr>
        <p:spPr bwMode="auto">
          <a:xfrm>
            <a:off x="5148064" y="3759422"/>
            <a:ext cx="144016" cy="480531"/>
          </a:xfrm>
          <a:prstGeom prst="rect">
            <a:avLst/>
          </a:prstGeom>
          <a:solidFill>
            <a:srgbClr val="000066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98F8048-CDD8-C14B-A509-5901C9D0B652}"/>
              </a:ext>
            </a:extLst>
          </p:cNvPr>
          <p:cNvSpPr/>
          <p:nvPr/>
        </p:nvSpPr>
        <p:spPr bwMode="auto">
          <a:xfrm>
            <a:off x="3419872" y="3759422"/>
            <a:ext cx="79208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1C4566-3850-9D47-AC42-E039C8F29AAC}"/>
              </a:ext>
            </a:extLst>
          </p:cNvPr>
          <p:cNvSpPr/>
          <p:nvPr/>
        </p:nvSpPr>
        <p:spPr bwMode="auto">
          <a:xfrm>
            <a:off x="4355976" y="3759422"/>
            <a:ext cx="79208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F4CEC5B-642F-0843-9DDE-1821F6A85D66}"/>
              </a:ext>
            </a:extLst>
          </p:cNvPr>
          <p:cNvSpPr/>
          <p:nvPr/>
        </p:nvSpPr>
        <p:spPr bwMode="auto">
          <a:xfrm>
            <a:off x="5292080" y="3759422"/>
            <a:ext cx="43204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3E6CF5A4-3584-7140-8A78-E6A573AC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774" y="4359858"/>
            <a:ext cx="73316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蓝色部分是切割点，红色部分两个元素的个数相等。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3" name="Text Box 11">
            <a:extLst>
              <a:ext uri="{FF2B5EF4-FFF2-40B4-BE49-F238E27FC236}">
                <a16:creationId xmlns:a16="http://schemas.microsoft.com/office/drawing/2014/main" id="{C491ED25-9927-5D4C-AC56-E4CD63BC6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774" y="4940120"/>
            <a:ext cx="73316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因此可以写成：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B16ADF-06FA-9A41-B147-1B6098EB9376}"/>
              </a:ext>
            </a:extLst>
          </p:cNvPr>
          <p:cNvGrpSpPr/>
          <p:nvPr/>
        </p:nvGrpSpPr>
        <p:grpSpPr>
          <a:xfrm>
            <a:off x="3386158" y="5519124"/>
            <a:ext cx="3706122" cy="887459"/>
            <a:chOff x="3386158" y="5519124"/>
            <a:chExt cx="3706122" cy="8874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F69888-6865-E647-815D-A021AC02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6158" y="5519124"/>
              <a:ext cx="2121946" cy="2912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E0E8E6-4010-D648-A92C-6370A7D2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6158" y="6010264"/>
              <a:ext cx="3706122" cy="396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244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39" grpId="0" animBg="1"/>
      <p:bldP spid="40" grpId="0" animBg="1"/>
      <p:bldP spid="41" grpId="0"/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5683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解：第二种情况是对称的，可以类似地处理。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sp>
        <p:nvSpPr>
          <p:cNvPr id="20" name="Text Box 11">
            <a:extLst>
              <a:ext uri="{FF2B5EF4-FFF2-40B4-BE49-F238E27FC236}">
                <a16:creationId xmlns:a16="http://schemas.microsoft.com/office/drawing/2014/main" id="{E2954621-2E35-8F46-B813-7E13B22F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04" y="3344408"/>
            <a:ext cx="65683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因此，最终的文法是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9B33A5-1731-694E-9DC1-4F04DA5EF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9" y="4069864"/>
            <a:ext cx="1702173" cy="37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22BC9C-57F7-2C48-838A-EC5E421AA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85" y="4643092"/>
            <a:ext cx="2023919" cy="2777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2BF22-FDBB-E94C-B14B-DF6FFDA35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120" y="5160451"/>
            <a:ext cx="2023919" cy="2847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64531D-0506-6F44-AFA4-74E8F0DFA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185" y="5714594"/>
            <a:ext cx="3492144" cy="3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198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32492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23" name="Text Box 11">
            <a:extLst>
              <a:ext uri="{FF2B5EF4-FFF2-40B4-BE49-F238E27FC236}">
                <a16:creationId xmlns:a16="http://schemas.microsoft.com/office/drawing/2014/main" id="{33ABD628-0A18-A34B-8626-FE3C5D03E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73" y="2709452"/>
            <a:ext cx="7141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可以用前面的策略，先把文法拆成两部分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A591D23-C523-944B-9CF4-671B6F3D45F5}"/>
              </a:ext>
            </a:extLst>
          </p:cNvPr>
          <p:cNvGrpSpPr/>
          <p:nvPr/>
        </p:nvGrpSpPr>
        <p:grpSpPr>
          <a:xfrm>
            <a:off x="1230547" y="4580408"/>
            <a:ext cx="7699183" cy="461666"/>
            <a:chOff x="1230547" y="4580408"/>
            <a:chExt cx="7699183" cy="461666"/>
          </a:xfrm>
        </p:grpSpPr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3EE6DC9D-963C-B04D-93B1-A437EDF63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547" y="4580409"/>
              <a:ext cx="337870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首先考虑第一部分，即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D50ED-6A3E-EC4E-BE22-754D87D0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102" y="4714221"/>
              <a:ext cx="194040" cy="194040"/>
            </a:xfrm>
            <a:prstGeom prst="rect">
              <a:avLst/>
            </a:prstGeom>
          </p:spPr>
        </p:pic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67D2944-92BC-8F40-B876-7B4D0721E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8143" y="4580408"/>
              <a:ext cx="14023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FCF8736-EF2C-5D4B-B154-5CB3A223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410" y="4677026"/>
              <a:ext cx="144538" cy="268427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D68FF5E6-C3D4-2346-BF04-3CBF8D56C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24" y="4580408"/>
              <a:ext cx="27349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多。该怎么下手？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32" name="Text Box 11">
            <a:extLst>
              <a:ext uri="{FF2B5EF4-FFF2-40B4-BE49-F238E27FC236}">
                <a16:creationId xmlns:a16="http://schemas.microsoft.com/office/drawing/2014/main" id="{361A7FE4-D64C-2346-8997-A7842BE5F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192" y="5174850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随机列几个符合条件的字符串，仔细观察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82F6BFE-2116-3243-8607-7C980BF7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436" y="5869797"/>
            <a:ext cx="576064" cy="28803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79DC8C5-2B74-F641-8212-4AF211DFE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337" y="5869797"/>
            <a:ext cx="1373691" cy="2880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A8F651A-F2C0-1E4C-A6CE-44E80520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208" y="5865912"/>
            <a:ext cx="952725" cy="28803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B5EB72E-66B1-E146-AF8E-928ECBC49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948" y="5865912"/>
            <a:ext cx="1584176" cy="28803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DC2144F-451F-5243-9A30-B02128996CFB}"/>
              </a:ext>
            </a:extLst>
          </p:cNvPr>
          <p:cNvGrpSpPr/>
          <p:nvPr/>
        </p:nvGrpSpPr>
        <p:grpSpPr>
          <a:xfrm>
            <a:off x="1328954" y="3366869"/>
            <a:ext cx="7312744" cy="938627"/>
            <a:chOff x="1328954" y="3366869"/>
            <a:chExt cx="7312744" cy="9386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8258FFD-EE8F-734B-AE14-F49C6C18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8954" y="3366869"/>
              <a:ext cx="7312744" cy="35461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4FF3F8-3DCA-DC41-BAFA-318BF464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9041" y="3950881"/>
              <a:ext cx="6268055" cy="354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6986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13AB27-8997-E448-896F-3F1AD053E151}"/>
              </a:ext>
            </a:extLst>
          </p:cNvPr>
          <p:cNvGrpSpPr/>
          <p:nvPr/>
        </p:nvGrpSpPr>
        <p:grpSpPr>
          <a:xfrm>
            <a:off x="1265938" y="2708759"/>
            <a:ext cx="7638718" cy="2088393"/>
            <a:chOff x="1265938" y="2708759"/>
            <a:chExt cx="7638718" cy="2088393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66336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假设对于每个字符串从左往右扫描，边扫描边数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837C219-2CFD-5840-8826-48EA3E0A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106" y="2848878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363780B6-FC5D-6849-B555-8DD516B51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7146" y="2708759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E7A4845-EF2A-6647-833D-309D2F41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0680" y="2801085"/>
              <a:ext cx="144538" cy="268427"/>
            </a:xfrm>
            <a:prstGeom prst="rect">
              <a:avLst/>
            </a:prstGeom>
          </p:spPr>
        </p:pic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D94C388B-77DE-144F-B37A-96D41F4D3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278920"/>
              <a:ext cx="29567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的数量，遇到第一次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7366DAF-5D5E-3C4A-B5E9-6A1DDF5E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2706" y="3412732"/>
              <a:ext cx="194040" cy="194040"/>
            </a:xfrm>
            <a:prstGeom prst="rect">
              <a:avLst/>
            </a:prstGeom>
          </p:spPr>
        </p:pic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8EA70EDA-EB56-2144-A8A6-4042AED06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746" y="3278920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1F400F5-7998-1049-ABF0-B053A106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6621" y="3376618"/>
              <a:ext cx="144538" cy="268427"/>
            </a:xfrm>
            <a:prstGeom prst="rect">
              <a:avLst/>
            </a:prstGeom>
          </p:spPr>
        </p:pic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F467F11A-FA70-AD4A-A610-B65E07B20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7888" y="3278920"/>
              <a:ext cx="29567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就停下来。这样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1" name="Text Box 11">
              <a:extLst>
                <a:ext uri="{FF2B5EF4-FFF2-40B4-BE49-F238E27FC236}">
                  <a16:creationId xmlns:a16="http://schemas.microsoft.com/office/drawing/2014/main" id="{A5BAEFD9-DD94-8444-9A97-B577CA9A4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712" y="3828162"/>
              <a:ext cx="54042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可以把字符串分成三部分，左边的部分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884AE53-CD7F-6247-A9BA-E47A035F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2710" y="3961974"/>
              <a:ext cx="194040" cy="194040"/>
            </a:xfrm>
            <a:prstGeom prst="rect">
              <a:avLst/>
            </a:prstGeom>
          </p:spPr>
        </p:pic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00ABC647-4BB3-D241-89A9-F105EC06A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750" y="3828162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DE261E7-1EF7-FD4E-A9C8-0235C221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3146" y="3924780"/>
              <a:ext cx="144538" cy="268427"/>
            </a:xfrm>
            <a:prstGeom prst="rect">
              <a:avLst/>
            </a:prstGeom>
          </p:spPr>
        </p:pic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65590027-8BB5-4E4E-B00D-31CE4F0AC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7684" y="3831431"/>
              <a:ext cx="5769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相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10BD54F2-7AED-664E-B68E-8F0CCDC3DA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6684" y="4335487"/>
              <a:ext cx="3140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等，中间部分只有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CCDCE70-4110-AC4A-8315-BC40885B2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8126" y="4462435"/>
              <a:ext cx="194040" cy="194040"/>
            </a:xfrm>
            <a:prstGeom prst="rect">
              <a:avLst/>
            </a:prstGeom>
          </p:spPr>
        </p:pic>
        <p:sp>
          <p:nvSpPr>
            <p:cNvPr id="49" name="Text Box 11">
              <a:extLst>
                <a:ext uri="{FF2B5EF4-FFF2-40B4-BE49-F238E27FC236}">
                  <a16:creationId xmlns:a16="http://schemas.microsoft.com/office/drawing/2014/main" id="{0D73E23C-2D77-4C43-AF8D-61301E7D8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020" y="4335487"/>
              <a:ext cx="3140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，右边的部分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8D892A8-0065-3A46-961A-82AAF4061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4930" y="4469299"/>
              <a:ext cx="194040" cy="194040"/>
            </a:xfrm>
            <a:prstGeom prst="rect">
              <a:avLst/>
            </a:prstGeom>
          </p:spPr>
        </p:pic>
        <p:sp>
          <p:nvSpPr>
            <p:cNvPr id="51" name="Text Box 11">
              <a:extLst>
                <a:ext uri="{FF2B5EF4-FFF2-40B4-BE49-F238E27FC236}">
                  <a16:creationId xmlns:a16="http://schemas.microsoft.com/office/drawing/2014/main" id="{A333CBD0-19DC-494A-A449-B42C54BE5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284" y="4335487"/>
              <a:ext cx="20209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C9BCEE17-D461-8941-896E-FB5523E3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6550" y="4425241"/>
              <a:ext cx="144538" cy="268427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0CD9C9A-6DA5-5043-865F-6A01BA752CB1}"/>
              </a:ext>
            </a:extLst>
          </p:cNvPr>
          <p:cNvGrpSpPr/>
          <p:nvPr/>
        </p:nvGrpSpPr>
        <p:grpSpPr>
          <a:xfrm>
            <a:off x="1824458" y="5218385"/>
            <a:ext cx="6192688" cy="298847"/>
            <a:chOff x="1824458" y="5218385"/>
            <a:chExt cx="6192688" cy="29884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5689CF83-46CC-504E-AC6C-BDA847B6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4458" y="5222270"/>
              <a:ext cx="576064" cy="288032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55070B7-5800-904E-A74A-511E9C20A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5359" y="5222270"/>
              <a:ext cx="1373691" cy="288032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7D9977E-81FA-BD47-A949-40B8A589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2230" y="5218385"/>
              <a:ext cx="952725" cy="288033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765BB5ED-1FE4-7F47-8E13-70DCACDBF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32970" y="5218385"/>
              <a:ext cx="1584176" cy="28803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BA6F3A4-48D8-C643-9F2B-1C5527E1947D}"/>
                </a:ext>
              </a:extLst>
            </p:cNvPr>
            <p:cNvSpPr/>
            <p:nvPr/>
          </p:nvSpPr>
          <p:spPr bwMode="auto">
            <a:xfrm>
              <a:off x="6620301" y="5229200"/>
              <a:ext cx="139684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A6E2CE1-784E-3F4B-8CF4-E981B14A86CE}"/>
                </a:ext>
              </a:extLst>
            </p:cNvPr>
            <p:cNvSpPr/>
            <p:nvPr/>
          </p:nvSpPr>
          <p:spPr bwMode="auto">
            <a:xfrm>
              <a:off x="5482482" y="5229200"/>
              <a:ext cx="382473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AB60C56-6B0E-1D4B-80D8-8A1C85725AB8}"/>
                </a:ext>
              </a:extLst>
            </p:cNvPr>
            <p:cNvSpPr/>
            <p:nvPr/>
          </p:nvSpPr>
          <p:spPr bwMode="auto">
            <a:xfrm>
              <a:off x="3207160" y="5229200"/>
              <a:ext cx="1181889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CB28777-1DDE-3F44-9CB5-78BB10136FDF}"/>
                </a:ext>
              </a:extLst>
            </p:cNvPr>
            <p:cNvSpPr/>
            <p:nvPr/>
          </p:nvSpPr>
          <p:spPr bwMode="auto">
            <a:xfrm>
              <a:off x="2024667" y="5222962"/>
              <a:ext cx="375856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A5A0B33-8273-7B4F-B8D7-B84F71B81926}"/>
                </a:ext>
              </a:extLst>
            </p:cNvPr>
            <p:cNvSpPr/>
            <p:nvPr/>
          </p:nvSpPr>
          <p:spPr bwMode="auto">
            <a:xfrm>
              <a:off x="6432521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ED85A19-C89F-6F4E-AAC6-39343C427699}"/>
                </a:ext>
              </a:extLst>
            </p:cNvPr>
            <p:cNvSpPr/>
            <p:nvPr/>
          </p:nvSpPr>
          <p:spPr bwMode="auto">
            <a:xfrm>
              <a:off x="5294702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D58929D-B827-C84F-AF5E-13FBDF3B1736}"/>
                </a:ext>
              </a:extLst>
            </p:cNvPr>
            <p:cNvSpPr/>
            <p:nvPr/>
          </p:nvSpPr>
          <p:spPr bwMode="auto">
            <a:xfrm>
              <a:off x="3019379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1EF63A2-CC27-9A45-BEB5-B38D04AB3FDF}"/>
                </a:ext>
              </a:extLst>
            </p:cNvPr>
            <p:cNvSpPr/>
            <p:nvPr/>
          </p:nvSpPr>
          <p:spPr bwMode="auto">
            <a:xfrm>
              <a:off x="1836886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6E17A7C-FD58-7849-821C-026C25093E9C}"/>
                </a:ext>
              </a:extLst>
            </p:cNvPr>
            <p:cNvSpPr/>
            <p:nvPr/>
          </p:nvSpPr>
          <p:spPr bwMode="auto">
            <a:xfrm>
              <a:off x="4877083" y="5229200"/>
              <a:ext cx="417617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F80019-974B-A24D-ABBA-9F49970D0B99}"/>
              </a:ext>
            </a:extLst>
          </p:cNvPr>
          <p:cNvGrpSpPr/>
          <p:nvPr/>
        </p:nvGrpSpPr>
        <p:grpSpPr>
          <a:xfrm>
            <a:off x="1974258" y="5919663"/>
            <a:ext cx="6546422" cy="461665"/>
            <a:chOff x="1974258" y="5919663"/>
            <a:chExt cx="6546422" cy="461665"/>
          </a:xfrm>
        </p:grpSpPr>
        <p:sp>
          <p:nvSpPr>
            <p:cNvPr id="67" name="Text Box 11">
              <a:extLst>
                <a:ext uri="{FF2B5EF4-FFF2-40B4-BE49-F238E27FC236}">
                  <a16:creationId xmlns:a16="http://schemas.microsoft.com/office/drawing/2014/main" id="{209B0FEF-1523-F148-A27B-8A4774D01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258" y="5919663"/>
              <a:ext cx="41782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注意：中间部分作为分割点的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25F7780A-7C86-9A43-9728-C993AEEA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445" y="6060340"/>
              <a:ext cx="194040" cy="194040"/>
            </a:xfrm>
            <a:prstGeom prst="rect">
              <a:avLst/>
            </a:prstGeom>
          </p:spPr>
        </p:pic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286596A8-D25D-2D44-9D2E-335AAD043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485" y="5919663"/>
              <a:ext cx="2271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是唯一的。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0610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C8ED747-3F88-0348-8314-11CAD904AA5E}"/>
              </a:ext>
            </a:extLst>
          </p:cNvPr>
          <p:cNvGrpSpPr/>
          <p:nvPr/>
        </p:nvGrpSpPr>
        <p:grpSpPr>
          <a:xfrm>
            <a:off x="1265938" y="2708759"/>
            <a:ext cx="7338510" cy="978125"/>
            <a:chOff x="1265938" y="2708759"/>
            <a:chExt cx="7338510" cy="978125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14338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如何实现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837C219-2CFD-5840-8826-48EA3E0A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780" y="2843264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363780B6-FC5D-6849-B555-8DD516B51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8820" y="2708759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E7A4845-EF2A-6647-833D-309D2F41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771" y="2806071"/>
              <a:ext cx="144538" cy="268427"/>
            </a:xfrm>
            <a:prstGeom prst="rect">
              <a:avLst/>
            </a:prstGeom>
          </p:spPr>
        </p:pic>
        <p:sp>
          <p:nvSpPr>
            <p:cNvPr id="44" name="Text Box 11">
              <a:extLst>
                <a:ext uri="{FF2B5EF4-FFF2-40B4-BE49-F238E27FC236}">
                  <a16:creationId xmlns:a16="http://schemas.microsoft.com/office/drawing/2014/main" id="{E9463018-0409-9843-B2B1-F9C2C2C33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309" y="2708759"/>
              <a:ext cx="36001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？可以在数量相等的基础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61A0212E-76E8-1947-9193-188250F91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9" y="3225219"/>
              <a:ext cx="11458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上增加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7EDAC324-A2DC-C041-85E8-34FAEAF4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1736" y="3359031"/>
              <a:ext cx="194040" cy="194040"/>
            </a:xfrm>
            <a:prstGeom prst="rect">
              <a:avLst/>
            </a:prstGeom>
          </p:spPr>
        </p:pic>
        <p:sp>
          <p:nvSpPr>
            <p:cNvPr id="71" name="Text Box 11">
              <a:extLst>
                <a:ext uri="{FF2B5EF4-FFF2-40B4-BE49-F238E27FC236}">
                  <a16:creationId xmlns:a16="http://schemas.microsoft.com/office/drawing/2014/main" id="{E1F1A940-6D87-5846-A6C8-6C543878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6" y="322521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CBBA10-2347-8940-9EF0-A51D10CF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70" y="3853116"/>
            <a:ext cx="5356585" cy="376794"/>
          </a:xfrm>
          <a:prstGeom prst="rect">
            <a:avLst/>
          </a:prstGeom>
        </p:spPr>
      </p:pic>
      <p:sp>
        <p:nvSpPr>
          <p:cNvPr id="72" name="Text Box 11">
            <a:extLst>
              <a:ext uri="{FF2B5EF4-FFF2-40B4-BE49-F238E27FC236}">
                <a16:creationId xmlns:a16="http://schemas.microsoft.com/office/drawing/2014/main" id="{20DFB32A-3A46-D44C-8330-A6141797A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142" y="4396142"/>
            <a:ext cx="57071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因此，第一种情况可以表示为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ABD71-6A30-1049-88D7-B4152C7BB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513" y="5024039"/>
            <a:ext cx="1624613" cy="287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7E2A9-D691-E04C-8BD7-0AFF26B54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513" y="5482174"/>
            <a:ext cx="3503767" cy="37468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99450D5-7BBF-554E-BA47-7E25024F6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513" y="5999211"/>
            <a:ext cx="5356585" cy="3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60423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第二种情况是对称的，可以类似地处理。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747EA574-7CE5-8B4C-BA92-459A9E12B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3190632"/>
            <a:ext cx="60423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因此，最终的文法是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EBB9682-463B-7144-BC68-81BBECF9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92" y="4323907"/>
            <a:ext cx="1469641" cy="2604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19E176-619D-A44A-98C2-30087B51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92" y="5242717"/>
            <a:ext cx="3432291" cy="3670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833581-68D6-204A-8CBE-214380B7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192" y="5719094"/>
            <a:ext cx="5282733" cy="3715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1EF258-8D8F-A843-8E91-092450CFC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192" y="4787041"/>
            <a:ext cx="1469641" cy="263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5EBBF4-9FAD-B74C-9CEC-45D119D8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192" y="6210716"/>
            <a:ext cx="5282734" cy="387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FC7E3-5E06-E649-9BF5-D31B7BBCC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192" y="3819437"/>
            <a:ext cx="1624613" cy="3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290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2E8D798-6610-A847-A3E9-7D26707938B8}"/>
              </a:ext>
            </a:extLst>
          </p:cNvPr>
          <p:cNvGrpSpPr/>
          <p:nvPr/>
        </p:nvGrpSpPr>
        <p:grpSpPr>
          <a:xfrm>
            <a:off x="1265938" y="2708759"/>
            <a:ext cx="7554534" cy="1420221"/>
            <a:chOff x="1265938" y="2708759"/>
            <a:chExt cx="7554534" cy="1420221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75545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但是上面的答案比较冗余，尤其是后三个式子有些重复。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884A92B9-9CB1-6B44-98AF-305618EDD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195243"/>
              <a:ext cx="75545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能不能写得更简单一些？以第一种情况为例，只要分割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3774E64-F077-894E-B1A4-282680FD9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667315"/>
              <a:ext cx="21539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点两侧都满足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B9420AC-A652-0446-91BC-5E9B8979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832" y="3799553"/>
              <a:ext cx="194040" cy="194040"/>
            </a:xfrm>
            <a:prstGeom prst="rect">
              <a:avLst/>
            </a:prstGeom>
          </p:spPr>
        </p:pic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6C150873-83B0-044B-98A2-56B1F3E55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366504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1800972-8B6D-AD42-AE2E-DD696C48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823" y="3762360"/>
              <a:ext cx="144538" cy="268427"/>
            </a:xfrm>
            <a:prstGeom prst="rect">
              <a:avLst/>
            </a:prstGeom>
          </p:spPr>
        </p:pic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DE0DCF04-83B1-E246-8CD1-088F569D0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3806" y="366504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即可。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9F6E9C-9015-5C46-829D-75AF38C44A9F}"/>
              </a:ext>
            </a:extLst>
          </p:cNvPr>
          <p:cNvGrpSpPr/>
          <p:nvPr/>
        </p:nvGrpSpPr>
        <p:grpSpPr>
          <a:xfrm>
            <a:off x="3784158" y="4322721"/>
            <a:ext cx="1619769" cy="298847"/>
            <a:chOff x="3784158" y="4322721"/>
            <a:chExt cx="1619769" cy="29884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465B674-8B4B-3943-9BBD-9B0DEA11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9751" y="4322721"/>
              <a:ext cx="1584176" cy="2880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5E9ADEF-0CBC-C042-823F-EBC133DDE33B}"/>
                </a:ext>
              </a:extLst>
            </p:cNvPr>
            <p:cNvSpPr/>
            <p:nvPr/>
          </p:nvSpPr>
          <p:spPr bwMode="auto">
            <a:xfrm>
              <a:off x="4619391" y="4333536"/>
              <a:ext cx="78453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649CB11-A106-4A4D-8AC6-B08ECC08D94B}"/>
                </a:ext>
              </a:extLst>
            </p:cNvPr>
            <p:cNvSpPr/>
            <p:nvPr/>
          </p:nvSpPr>
          <p:spPr bwMode="auto">
            <a:xfrm>
              <a:off x="4430720" y="4333536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F3BA028-E964-FA47-BF39-811214F7FA5F}"/>
                </a:ext>
              </a:extLst>
            </p:cNvPr>
            <p:cNvSpPr/>
            <p:nvPr/>
          </p:nvSpPr>
          <p:spPr bwMode="auto">
            <a:xfrm>
              <a:off x="3784158" y="4333536"/>
              <a:ext cx="645671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30" name="Text Box 11">
            <a:extLst>
              <a:ext uri="{FF2B5EF4-FFF2-40B4-BE49-F238E27FC236}">
                <a16:creationId xmlns:a16="http://schemas.microsoft.com/office/drawing/2014/main" id="{03987FF7-1F6A-9C42-82E5-9F2873060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4831645"/>
            <a:ext cx="35940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这样可以简化一些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A3B98-21BD-5E43-8F18-C4F5AD27C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995" y="5445317"/>
            <a:ext cx="1615037" cy="2880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2BD50D-DF0F-C645-9C30-8A22B5795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6071822"/>
            <a:ext cx="5161444" cy="3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76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611188" y="1196975"/>
            <a:ext cx="84470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</a:t>
            </a: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(context-free grammars)</a:t>
            </a:r>
          </a:p>
          <a:p>
            <a:pPr>
              <a:buFont typeface="Wingdings" pitchFamily="2" charset="2"/>
              <a:buNone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的四个基本要素</a:t>
            </a:r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728663" y="2286000"/>
            <a:ext cx="8186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1.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terminals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有限符号集，相当于字母表</a:t>
            </a:r>
            <a:endParaRPr lang="zh-CN" altLang="en-US" sz="24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1806" name="Text Box 14"/>
          <p:cNvSpPr txBox="1">
            <a:spLocks noChangeArrowheads="1"/>
          </p:cNvSpPr>
          <p:nvPr/>
        </p:nvSpPr>
        <p:spPr bwMode="auto">
          <a:xfrm>
            <a:off x="3886200" y="4267200"/>
            <a:ext cx="1600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6369050" y="5715000"/>
            <a:ext cx="110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</a:t>
            </a:r>
          </a:p>
        </p:txBody>
      </p:sp>
      <p:sp>
        <p:nvSpPr>
          <p:cNvPr id="161809" name="Line 17"/>
          <p:cNvSpPr>
            <a:spLocks noChangeShapeType="1"/>
          </p:cNvSpPr>
          <p:nvPr/>
        </p:nvSpPr>
        <p:spPr bwMode="auto">
          <a:xfrm flipH="1" flipV="1">
            <a:off x="5029200" y="4876800"/>
            <a:ext cx="1828800" cy="9144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0" name="Line 18"/>
          <p:cNvSpPr>
            <a:spLocks noChangeShapeType="1"/>
          </p:cNvSpPr>
          <p:nvPr/>
        </p:nvSpPr>
        <p:spPr bwMode="auto">
          <a:xfrm flipH="1" flipV="1">
            <a:off x="4724400" y="4953000"/>
            <a:ext cx="1981200" cy="8382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1" name="Line 19"/>
          <p:cNvSpPr>
            <a:spLocks noChangeShapeType="1"/>
          </p:cNvSpPr>
          <p:nvPr/>
        </p:nvSpPr>
        <p:spPr bwMode="auto">
          <a:xfrm flipH="1" flipV="1">
            <a:off x="4800600" y="5257800"/>
            <a:ext cx="1676400" cy="5334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2" name="Line 20"/>
          <p:cNvSpPr>
            <a:spLocks noChangeShapeType="1"/>
          </p:cNvSpPr>
          <p:nvPr/>
        </p:nvSpPr>
        <p:spPr bwMode="auto">
          <a:xfrm flipH="1" flipV="1">
            <a:off x="4876800" y="5562600"/>
            <a:ext cx="1600200" cy="3048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3" name="Line 21"/>
          <p:cNvSpPr>
            <a:spLocks noChangeShapeType="1"/>
          </p:cNvSpPr>
          <p:nvPr/>
        </p:nvSpPr>
        <p:spPr bwMode="auto">
          <a:xfrm flipH="1">
            <a:off x="4876800" y="5943600"/>
            <a:ext cx="1600200" cy="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4" name="Line 22"/>
          <p:cNvSpPr>
            <a:spLocks noChangeShapeType="1"/>
          </p:cNvSpPr>
          <p:nvPr/>
        </p:nvSpPr>
        <p:spPr bwMode="auto">
          <a:xfrm flipH="1">
            <a:off x="4800600" y="6019800"/>
            <a:ext cx="1676400" cy="2286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5" name="Rectangle 23"/>
          <p:cNvSpPr>
            <a:spLocks noChangeArrowheads="1"/>
          </p:cNvSpPr>
          <p:nvPr/>
        </p:nvSpPr>
        <p:spPr bwMode="auto">
          <a:xfrm>
            <a:off x="685800" y="27432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2.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nonterminals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有限变量符号的集合</a:t>
            </a:r>
          </a:p>
        </p:txBody>
      </p:sp>
      <p:sp>
        <p:nvSpPr>
          <p:cNvPr id="161816" name="Rectangle 24"/>
          <p:cNvSpPr>
            <a:spLocks noChangeArrowheads="1"/>
          </p:cNvSpPr>
          <p:nvPr/>
        </p:nvSpPr>
        <p:spPr bwMode="auto">
          <a:xfrm>
            <a:off x="1600200" y="57150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</a:t>
            </a:r>
          </a:p>
        </p:txBody>
      </p:sp>
      <p:sp>
        <p:nvSpPr>
          <p:cNvPr id="161817" name="Line 25"/>
          <p:cNvSpPr>
            <a:spLocks noChangeShapeType="1"/>
          </p:cNvSpPr>
          <p:nvPr/>
        </p:nvSpPr>
        <p:spPr bwMode="auto">
          <a:xfrm flipH="1">
            <a:off x="1905000" y="4572000"/>
            <a:ext cx="2209800" cy="1219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8" name="Line 26"/>
          <p:cNvSpPr>
            <a:spLocks noChangeShapeType="1"/>
          </p:cNvSpPr>
          <p:nvPr/>
        </p:nvSpPr>
        <p:spPr bwMode="auto">
          <a:xfrm flipH="1">
            <a:off x="2362200" y="4876800"/>
            <a:ext cx="1600200" cy="838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9" name="Line 27"/>
          <p:cNvSpPr>
            <a:spLocks noChangeShapeType="1"/>
          </p:cNvSpPr>
          <p:nvPr/>
        </p:nvSpPr>
        <p:spPr bwMode="auto">
          <a:xfrm flipH="1">
            <a:off x="2895600" y="5334000"/>
            <a:ext cx="1143000" cy="457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0" name="Line 28"/>
          <p:cNvSpPr>
            <a:spLocks noChangeShapeType="1"/>
          </p:cNvSpPr>
          <p:nvPr/>
        </p:nvSpPr>
        <p:spPr bwMode="auto">
          <a:xfrm flipH="1" flipV="1">
            <a:off x="2895600" y="5943600"/>
            <a:ext cx="1066800" cy="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1" name="Line 29"/>
          <p:cNvSpPr>
            <a:spLocks noChangeShapeType="1"/>
          </p:cNvSpPr>
          <p:nvPr/>
        </p:nvSpPr>
        <p:spPr bwMode="auto">
          <a:xfrm flipH="1">
            <a:off x="2895600" y="5562600"/>
            <a:ext cx="1066800" cy="3048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2" name="Line 30"/>
          <p:cNvSpPr>
            <a:spLocks noChangeShapeType="1"/>
          </p:cNvSpPr>
          <p:nvPr/>
        </p:nvSpPr>
        <p:spPr bwMode="auto">
          <a:xfrm flipH="1" flipV="1">
            <a:off x="2819400" y="6019800"/>
            <a:ext cx="1143000" cy="3048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3" name="Line 31"/>
          <p:cNvSpPr>
            <a:spLocks noChangeShapeType="1"/>
          </p:cNvSpPr>
          <p:nvPr/>
        </p:nvSpPr>
        <p:spPr bwMode="auto">
          <a:xfrm flipH="1">
            <a:off x="2133600" y="4419600"/>
            <a:ext cx="25908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4" name="Line 32"/>
          <p:cNvSpPr>
            <a:spLocks noChangeShapeType="1"/>
          </p:cNvSpPr>
          <p:nvPr/>
        </p:nvSpPr>
        <p:spPr bwMode="auto">
          <a:xfrm flipH="1">
            <a:off x="2438400" y="4495800"/>
            <a:ext cx="25146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5" name="Line 33"/>
          <p:cNvSpPr>
            <a:spLocks noChangeShapeType="1"/>
          </p:cNvSpPr>
          <p:nvPr/>
        </p:nvSpPr>
        <p:spPr bwMode="auto">
          <a:xfrm flipH="1">
            <a:off x="2590800" y="4495800"/>
            <a:ext cx="25908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6" name="Line 34"/>
          <p:cNvSpPr>
            <a:spLocks noChangeShapeType="1"/>
          </p:cNvSpPr>
          <p:nvPr/>
        </p:nvSpPr>
        <p:spPr bwMode="auto">
          <a:xfrm flipH="1">
            <a:off x="2743200" y="4876800"/>
            <a:ext cx="2057400" cy="914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7" name="Rectangle 35"/>
          <p:cNvSpPr>
            <a:spLocks noChangeArrowheads="1"/>
          </p:cNvSpPr>
          <p:nvPr/>
        </p:nvSpPr>
        <p:spPr bwMode="auto">
          <a:xfrm>
            <a:off x="685800" y="3200400"/>
            <a:ext cx="7958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3.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start symbol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一个特殊的非终结符</a:t>
            </a:r>
          </a:p>
        </p:txBody>
      </p:sp>
      <p:sp>
        <p:nvSpPr>
          <p:cNvPr id="161828" name="Rectangle 36"/>
          <p:cNvSpPr>
            <a:spLocks noChangeArrowheads="1"/>
          </p:cNvSpPr>
          <p:nvPr/>
        </p:nvSpPr>
        <p:spPr bwMode="auto">
          <a:xfrm>
            <a:off x="1568450" y="44196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</a:p>
        </p:txBody>
      </p:sp>
      <p:sp>
        <p:nvSpPr>
          <p:cNvPr id="161829" name="Line 37"/>
          <p:cNvSpPr>
            <a:spLocks noChangeShapeType="1"/>
          </p:cNvSpPr>
          <p:nvPr/>
        </p:nvSpPr>
        <p:spPr bwMode="auto">
          <a:xfrm flipH="1">
            <a:off x="2819400" y="4572000"/>
            <a:ext cx="1143000" cy="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0" name="Line 38"/>
          <p:cNvSpPr>
            <a:spLocks noChangeShapeType="1"/>
          </p:cNvSpPr>
          <p:nvPr/>
        </p:nvSpPr>
        <p:spPr bwMode="auto">
          <a:xfrm flipH="1" flipV="1">
            <a:off x="2819400" y="4648200"/>
            <a:ext cx="1143000" cy="2286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1" name="Line 39"/>
          <p:cNvSpPr>
            <a:spLocks noChangeShapeType="1"/>
          </p:cNvSpPr>
          <p:nvPr/>
        </p:nvSpPr>
        <p:spPr bwMode="auto">
          <a:xfrm flipH="1" flipV="1">
            <a:off x="2819400" y="4724400"/>
            <a:ext cx="1143000" cy="4572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2" name="Line 40"/>
          <p:cNvSpPr>
            <a:spLocks noChangeShapeType="1"/>
          </p:cNvSpPr>
          <p:nvPr/>
        </p:nvSpPr>
        <p:spPr bwMode="auto">
          <a:xfrm flipH="1" flipV="1">
            <a:off x="2743200" y="4800600"/>
            <a:ext cx="1219200" cy="6858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3" name="Rectangle 41"/>
          <p:cNvSpPr>
            <a:spLocks noChangeArrowheads="1"/>
          </p:cNvSpPr>
          <p:nvPr/>
        </p:nvSpPr>
        <p:spPr bwMode="auto">
          <a:xfrm>
            <a:off x="685800" y="36576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4.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productions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形如：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head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&gt;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body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&gt; </a:t>
            </a:r>
          </a:p>
        </p:txBody>
      </p:sp>
      <p:sp>
        <p:nvSpPr>
          <p:cNvPr id="161834" name="Rectangle 42"/>
          <p:cNvSpPr>
            <a:spLocks noChangeArrowheads="1"/>
          </p:cNvSpPr>
          <p:nvPr/>
        </p:nvSpPr>
        <p:spPr bwMode="auto">
          <a:xfrm>
            <a:off x="6096000" y="4432300"/>
            <a:ext cx="1716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产生式集合</a:t>
            </a:r>
          </a:p>
        </p:txBody>
      </p:sp>
      <p:grpSp>
        <p:nvGrpSpPr>
          <p:cNvPr id="161837" name="Group 45"/>
          <p:cNvGrpSpPr>
            <a:grpSpLocks/>
          </p:cNvGrpSpPr>
          <p:nvPr/>
        </p:nvGrpSpPr>
        <p:grpSpPr bwMode="auto">
          <a:xfrm>
            <a:off x="3657600" y="4191000"/>
            <a:ext cx="2514600" cy="2438400"/>
            <a:chOff x="2304" y="2640"/>
            <a:chExt cx="1584" cy="1536"/>
          </a:xfrm>
        </p:grpSpPr>
        <p:sp>
          <p:nvSpPr>
            <p:cNvPr id="161835" name="Rectangle 43"/>
            <p:cNvSpPr>
              <a:spLocks noChangeArrowheads="1"/>
            </p:cNvSpPr>
            <p:nvPr/>
          </p:nvSpPr>
          <p:spPr bwMode="auto">
            <a:xfrm>
              <a:off x="2304" y="2640"/>
              <a:ext cx="1200" cy="153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836" name="Line 44"/>
            <p:cNvSpPr>
              <a:spLocks noChangeShapeType="1"/>
            </p:cNvSpPr>
            <p:nvPr/>
          </p:nvSpPr>
          <p:spPr bwMode="auto">
            <a:xfrm>
              <a:off x="3504" y="2928"/>
              <a:ext cx="384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1838" name="Rectangle 46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5D119EF-E6C5-2747-BA47-87BD7F45690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6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6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6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6" dur="500"/>
                                        <p:tgtEl>
                                          <p:spTgt spid="1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1" dur="500"/>
                                        <p:tgtEl>
                                          <p:spTgt spid="1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6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6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6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1" grpId="0" autoUpdateAnimBg="0"/>
      <p:bldP spid="161806" grpId="0" autoUpdateAnimBg="0"/>
      <p:bldP spid="161807" grpId="0" autoUpdateAnimBg="0"/>
      <p:bldP spid="161809" grpId="0" animBg="1"/>
      <p:bldP spid="161810" grpId="0" animBg="1"/>
      <p:bldP spid="161811" grpId="0" animBg="1"/>
      <p:bldP spid="161812" grpId="0" animBg="1"/>
      <p:bldP spid="161813" grpId="0" animBg="1"/>
      <p:bldP spid="161814" grpId="0" animBg="1"/>
      <p:bldP spid="161815" grpId="0" autoUpdateAnimBg="0"/>
      <p:bldP spid="161816" grpId="0" autoUpdateAnimBg="0"/>
      <p:bldP spid="161817" grpId="0" animBg="1"/>
      <p:bldP spid="161818" grpId="0" animBg="1"/>
      <p:bldP spid="161819" grpId="0" animBg="1"/>
      <p:bldP spid="161820" grpId="0" animBg="1"/>
      <p:bldP spid="161821" grpId="0" animBg="1"/>
      <p:bldP spid="161822" grpId="0" animBg="1"/>
      <p:bldP spid="161823" grpId="0" animBg="1"/>
      <p:bldP spid="161824" grpId="0" animBg="1"/>
      <p:bldP spid="161825" grpId="0" animBg="1"/>
      <p:bldP spid="161826" grpId="0" animBg="1"/>
      <p:bldP spid="161827" grpId="0" autoUpdateAnimBg="0"/>
      <p:bldP spid="161828" grpId="0" autoUpdateAnimBg="0"/>
      <p:bldP spid="161829" grpId="0" animBg="1"/>
      <p:bldP spid="161830" grpId="0" animBg="1"/>
      <p:bldP spid="161831" grpId="0" animBg="1"/>
      <p:bldP spid="161832" grpId="0" animBg="1"/>
      <p:bldP spid="161833" grpId="0" autoUpdateAnimBg="0"/>
      <p:bldP spid="16183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7554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按照这种方式得到的文法比之前少一个式子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607356-04BF-9C4F-85C2-3922DEFC58C7}"/>
              </a:ext>
            </a:extLst>
          </p:cNvPr>
          <p:cNvGrpSpPr/>
          <p:nvPr/>
        </p:nvGrpSpPr>
        <p:grpSpPr>
          <a:xfrm>
            <a:off x="1763688" y="3429000"/>
            <a:ext cx="5400792" cy="2520280"/>
            <a:chOff x="1763688" y="3429000"/>
            <a:chExt cx="5400792" cy="252028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4BF2999-A5A3-844E-96C8-5E79E0EE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485" y="3429000"/>
              <a:ext cx="1624613" cy="362113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F93F697-C158-5D4D-BF72-CE5B5EA4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3954015"/>
              <a:ext cx="1501792" cy="26783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974834-7D2D-E144-ACEA-011027EC0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96" y="4470739"/>
              <a:ext cx="1501792" cy="24557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4423DCA-8861-7442-91FC-4AC092CB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5696" y="4977925"/>
              <a:ext cx="4854272" cy="3621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5621E5-772B-DE4E-8810-FF311152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3688" y="5564252"/>
              <a:ext cx="5400792" cy="385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9797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7554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不过这种方法的分割点不是唯一的。以下分割都合法。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0C7450-9775-F64D-9E67-EC79ADED55AC}"/>
              </a:ext>
            </a:extLst>
          </p:cNvPr>
          <p:cNvGrpSpPr/>
          <p:nvPr/>
        </p:nvGrpSpPr>
        <p:grpSpPr>
          <a:xfrm>
            <a:off x="3734121" y="3374845"/>
            <a:ext cx="1641062" cy="3241102"/>
            <a:chOff x="3734121" y="3374845"/>
            <a:chExt cx="1641062" cy="32411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9D1DACB-8817-F243-AE94-AAF657164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60" y="4581128"/>
              <a:ext cx="1584176" cy="288032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8670C65-7E31-6645-93A8-1E15266DA95C}"/>
                </a:ext>
              </a:extLst>
            </p:cNvPr>
            <p:cNvSpPr/>
            <p:nvPr/>
          </p:nvSpPr>
          <p:spPr bwMode="auto">
            <a:xfrm>
              <a:off x="4572000" y="4591943"/>
              <a:ext cx="78453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0B33E4-E4CD-2D4D-8163-68697B8C8B19}"/>
                </a:ext>
              </a:extLst>
            </p:cNvPr>
            <p:cNvSpPr/>
            <p:nvPr/>
          </p:nvSpPr>
          <p:spPr bwMode="auto">
            <a:xfrm>
              <a:off x="4383329" y="4591943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459C20-1711-9542-AC80-405180D76E16}"/>
                </a:ext>
              </a:extLst>
            </p:cNvPr>
            <p:cNvSpPr/>
            <p:nvPr/>
          </p:nvSpPr>
          <p:spPr bwMode="auto">
            <a:xfrm>
              <a:off x="3736767" y="4591943"/>
              <a:ext cx="645671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AE95F77-EA7A-634F-B216-2F1958E6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007" y="3982984"/>
              <a:ext cx="1584176" cy="28803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A57850-252A-5442-81A0-1958A410E6CF}"/>
                </a:ext>
              </a:extLst>
            </p:cNvPr>
            <p:cNvSpPr/>
            <p:nvPr/>
          </p:nvSpPr>
          <p:spPr bwMode="auto">
            <a:xfrm>
              <a:off x="4382439" y="3993798"/>
              <a:ext cx="992744" cy="299297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20AB50-55FA-5A4D-ADBC-7B2510549798}"/>
                </a:ext>
              </a:extLst>
            </p:cNvPr>
            <p:cNvSpPr/>
            <p:nvPr/>
          </p:nvSpPr>
          <p:spPr bwMode="auto">
            <a:xfrm>
              <a:off x="4173620" y="4005064"/>
              <a:ext cx="208818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B5483A8-5E0E-4546-8F27-316CCB24A57F}"/>
                </a:ext>
              </a:extLst>
            </p:cNvPr>
            <p:cNvSpPr/>
            <p:nvPr/>
          </p:nvSpPr>
          <p:spPr bwMode="auto">
            <a:xfrm>
              <a:off x="3742884" y="3991000"/>
              <a:ext cx="418205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8801C86-E68D-B142-BE2F-7C0180D6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007" y="3374845"/>
              <a:ext cx="1584176" cy="288032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7D06989-B235-A848-9272-F3C1FDE02C89}"/>
                </a:ext>
              </a:extLst>
            </p:cNvPr>
            <p:cNvSpPr/>
            <p:nvPr/>
          </p:nvSpPr>
          <p:spPr bwMode="auto">
            <a:xfrm>
              <a:off x="3978787" y="3385659"/>
              <a:ext cx="1396396" cy="331373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756E2CE-905F-C549-B8FD-57D2BD8BDBE2}"/>
                </a:ext>
              </a:extLst>
            </p:cNvPr>
            <p:cNvSpPr/>
            <p:nvPr/>
          </p:nvSpPr>
          <p:spPr bwMode="auto">
            <a:xfrm>
              <a:off x="3736768" y="3382863"/>
              <a:ext cx="242020" cy="33137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5D0BC6E-5FA3-3E45-BB13-50B7B598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019" y="5157192"/>
              <a:ext cx="1584176" cy="2880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2052A64-91B6-3F46-9C53-66E6151C6B0D}"/>
                </a:ext>
              </a:extLst>
            </p:cNvPr>
            <p:cNvSpPr/>
            <p:nvPr/>
          </p:nvSpPr>
          <p:spPr bwMode="auto">
            <a:xfrm>
              <a:off x="4788024" y="5168007"/>
              <a:ext cx="569170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66CD22-43AE-B04A-A2DD-F8351D6D984A}"/>
                </a:ext>
              </a:extLst>
            </p:cNvPr>
            <p:cNvSpPr/>
            <p:nvPr/>
          </p:nvSpPr>
          <p:spPr bwMode="auto">
            <a:xfrm>
              <a:off x="4600244" y="5168007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9F620F-67D0-8146-9A56-A25B52A53F74}"/>
                </a:ext>
              </a:extLst>
            </p:cNvPr>
            <p:cNvSpPr/>
            <p:nvPr/>
          </p:nvSpPr>
          <p:spPr bwMode="auto">
            <a:xfrm>
              <a:off x="3737426" y="5168007"/>
              <a:ext cx="862817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2DE0425-B239-6C4F-B804-72617497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019" y="5794449"/>
              <a:ext cx="1584176" cy="288032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3CBA2C0-DD9A-BE42-8664-41DE6FD9BBE7}"/>
                </a:ext>
              </a:extLst>
            </p:cNvPr>
            <p:cNvSpPr/>
            <p:nvPr/>
          </p:nvSpPr>
          <p:spPr bwMode="auto">
            <a:xfrm>
              <a:off x="5004048" y="5805264"/>
              <a:ext cx="353146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650D093-6FE7-2C49-A0EA-9A15EF2D184C}"/>
                </a:ext>
              </a:extLst>
            </p:cNvPr>
            <p:cNvSpPr/>
            <p:nvPr/>
          </p:nvSpPr>
          <p:spPr bwMode="auto">
            <a:xfrm>
              <a:off x="4788024" y="5794449"/>
              <a:ext cx="21521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1B5E3CB-0222-B046-A039-C0A71721DBAF}"/>
                </a:ext>
              </a:extLst>
            </p:cNvPr>
            <p:cNvSpPr/>
            <p:nvPr/>
          </p:nvSpPr>
          <p:spPr bwMode="auto">
            <a:xfrm>
              <a:off x="3737426" y="5805264"/>
              <a:ext cx="1050598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40D21A5-B9D3-DD43-8F2A-4A7F49E2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15" y="6317100"/>
              <a:ext cx="1584176" cy="288032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6A9289-14FC-8248-B29A-E593F3AF4C1E}"/>
                </a:ext>
              </a:extLst>
            </p:cNvPr>
            <p:cNvSpPr/>
            <p:nvPr/>
          </p:nvSpPr>
          <p:spPr bwMode="auto">
            <a:xfrm>
              <a:off x="5180621" y="6329708"/>
              <a:ext cx="135442" cy="263154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20AC6C2-11B1-0B4F-BBBC-FA0388A09FA8}"/>
                </a:ext>
              </a:extLst>
            </p:cNvPr>
            <p:cNvSpPr/>
            <p:nvPr/>
          </p:nvSpPr>
          <p:spPr bwMode="auto">
            <a:xfrm>
              <a:off x="3734121" y="6327915"/>
              <a:ext cx="1446499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0335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539750" y="1341438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证明给定语言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是某个文法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1255" name="Rectangle 7"/>
          <p:cNvSpPr>
            <a:spLocks noChangeArrowheads="1"/>
          </p:cNvSpPr>
          <p:nvPr/>
        </p:nvSpPr>
        <p:spPr bwMode="auto">
          <a:xfrm>
            <a:off x="973138" y="2259013"/>
            <a:ext cx="755967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一般步骤</a:t>
            </a:r>
            <a:endParaRPr lang="zh-CN" altLang="en-US" sz="28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if  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 then  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w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L(G)  then  w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对于前者，多数情况下可以归纳于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的长度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对于后者，一般情况下可以归纳于推导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的步数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DF3410-073A-FC47-9315-16EE095809EC}"/>
              </a:ext>
            </a:extLst>
          </p:cNvPr>
          <p:cNvGrpSpPr/>
          <p:nvPr/>
        </p:nvGrpSpPr>
        <p:grpSpPr>
          <a:xfrm>
            <a:off x="672246" y="2833432"/>
            <a:ext cx="8471754" cy="471701"/>
            <a:chOff x="672246" y="2833432"/>
            <a:chExt cx="8471754" cy="4717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24E5F1-E281-244B-894D-6D4005E5F887}"/>
                </a:ext>
              </a:extLst>
            </p:cNvPr>
            <p:cNvSpPr txBox="1"/>
            <p:nvPr/>
          </p:nvSpPr>
          <p:spPr>
            <a:xfrm>
              <a:off x="672246" y="2833432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解：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9CE0AD-2352-D946-9F2D-7F1D1FC84922}"/>
                </a:ext>
              </a:extLst>
            </p:cNvPr>
            <p:cNvSpPr txBox="1"/>
            <p:nvPr/>
          </p:nvSpPr>
          <p:spPr>
            <a:xfrm>
              <a:off x="1259604" y="2843468"/>
              <a:ext cx="7884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首先要解题，所谓回文就是两边对称的字符串。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D205C4-62C2-114F-BE09-A5E41C0A3D91}"/>
              </a:ext>
            </a:extLst>
          </p:cNvPr>
          <p:cNvGrpSpPr/>
          <p:nvPr/>
        </p:nvGrpSpPr>
        <p:grpSpPr>
          <a:xfrm>
            <a:off x="2094195" y="3485898"/>
            <a:ext cx="4685366" cy="244975"/>
            <a:chOff x="2094195" y="3485898"/>
            <a:chExt cx="4685366" cy="2449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0BB58A4-026A-AF41-81B8-172ADA57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4195" y="3491509"/>
              <a:ext cx="644441" cy="2393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CB24F86-F0A9-C241-B191-EECCFB9A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5494" y="3491509"/>
              <a:ext cx="948250" cy="23936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3B8AD5-CDF7-1246-A9EF-B9A0B110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1311" y="3485898"/>
              <a:ext cx="948250" cy="232589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3D5D2-ECDB-6E4B-8740-7C2ACAD46EF8}"/>
              </a:ext>
            </a:extLst>
          </p:cNvPr>
          <p:cNvSpPr txBox="1"/>
          <p:nvPr/>
        </p:nvSpPr>
        <p:spPr>
          <a:xfrm>
            <a:off x="1259604" y="3899216"/>
            <a:ext cx="788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题目可以重新表述为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9158F0-E4AF-2840-ADA1-2263CAD35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30" y="4516113"/>
            <a:ext cx="4887739" cy="38015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EBD13B68-2CD7-084A-9B9C-1284EF500470}"/>
              </a:ext>
            </a:extLst>
          </p:cNvPr>
          <p:cNvGrpSpPr/>
          <p:nvPr/>
        </p:nvGrpSpPr>
        <p:grpSpPr>
          <a:xfrm>
            <a:off x="1259604" y="5051032"/>
            <a:ext cx="5256612" cy="461666"/>
            <a:chOff x="1259604" y="5051032"/>
            <a:chExt cx="5256612" cy="46166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EB540BE-11FA-6A4C-A917-E9A8D59DD20F}"/>
                </a:ext>
              </a:extLst>
            </p:cNvPr>
            <p:cNvSpPr txBox="1"/>
            <p:nvPr/>
          </p:nvSpPr>
          <p:spPr>
            <a:xfrm>
              <a:off x="1259604" y="5051033"/>
              <a:ext cx="868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其中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839A8DB-2966-5C44-A7CD-E7C7A28E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0742" y="5157192"/>
              <a:ext cx="365949" cy="25921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22584C-4765-FF41-B9C7-555E75DD4567}"/>
                </a:ext>
              </a:extLst>
            </p:cNvPr>
            <p:cNvSpPr txBox="1"/>
            <p:nvPr/>
          </p:nvSpPr>
          <p:spPr>
            <a:xfrm>
              <a:off x="2446691" y="5051032"/>
              <a:ext cx="868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920BB28-8F33-2940-82B5-0A18DE18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22619" y="5281100"/>
              <a:ext cx="198978" cy="135305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C42D118-D185-5F4D-9991-FCF7AD8E94E7}"/>
                </a:ext>
              </a:extLst>
            </p:cNvPr>
            <p:cNvSpPr txBox="1"/>
            <p:nvPr/>
          </p:nvSpPr>
          <p:spPr>
            <a:xfrm>
              <a:off x="3163261" y="5051032"/>
              <a:ext cx="335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的逆序字符串。例如：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2935380-35AE-0B45-A1FB-45EEF3BB4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6691" y="5773619"/>
            <a:ext cx="1632277" cy="2357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1BA720-43E4-7F4C-B1DB-12C36EE8CA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6683" y="5704816"/>
            <a:ext cx="1809533" cy="3045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960078D-F7AA-4849-BD9B-276555CA266A}"/>
              </a:ext>
            </a:extLst>
          </p:cNvPr>
          <p:cNvSpPr txBox="1"/>
          <p:nvPr/>
        </p:nvSpPr>
        <p:spPr>
          <a:xfrm>
            <a:off x="1259604" y="6201464"/>
            <a:ext cx="525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需要从两个方向进行证明。</a:t>
            </a:r>
          </a:p>
        </p:txBody>
      </p:sp>
    </p:spTree>
    <p:extLst>
      <p:ext uri="{BB962C8B-B14F-4D97-AF65-F5344CB8AC3E}">
        <p14:creationId xmlns:p14="http://schemas.microsoft.com/office/powerpoint/2010/main" val="8833354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620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首先证明正向命题</a:t>
            </a:r>
            <a:r>
              <a:rPr lang="zh-CN" altLang="en-US" sz="2400" b="0" i="0" dirty="0">
                <a:solidFill>
                  <a:srgbClr val="000000"/>
                </a:solidFill>
              </a:rPr>
              <a:t>，归纳于推导的步数。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289F5C-7D3B-7145-8BB3-8A8D91C43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558" y="3394648"/>
            <a:ext cx="5170884" cy="40218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7968F90-A058-1C4B-B062-11134DE740DA}"/>
              </a:ext>
            </a:extLst>
          </p:cNvPr>
          <p:cNvSpPr txBox="1"/>
          <p:nvPr/>
        </p:nvSpPr>
        <p:spPr>
          <a:xfrm>
            <a:off x="1115616" y="3998235"/>
            <a:ext cx="67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（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基础）考虑以下三个产生式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48545F2-8A1F-AF41-B692-2CDD51014543}"/>
              </a:ext>
            </a:extLst>
          </p:cNvPr>
          <p:cNvGrpSpPr/>
          <p:nvPr/>
        </p:nvGrpSpPr>
        <p:grpSpPr>
          <a:xfrm>
            <a:off x="2123728" y="4640005"/>
            <a:ext cx="4100833" cy="255267"/>
            <a:chOff x="2123728" y="4640005"/>
            <a:chExt cx="4100833" cy="25526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888B7A8-341B-3B4B-A957-5A7F2AAA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23728" y="4661306"/>
              <a:ext cx="866538" cy="2339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8BBEACB-029C-364D-957E-8D14636E6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310" y="4661307"/>
              <a:ext cx="881868" cy="23396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2A95C5C-15B4-2045-BC58-46C7396A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2222" y="4640005"/>
              <a:ext cx="952339" cy="25526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F998C49-705D-9943-A5D4-6F1721829E95}"/>
              </a:ext>
            </a:extLst>
          </p:cNvPr>
          <p:cNvGrpSpPr/>
          <p:nvPr/>
        </p:nvGrpSpPr>
        <p:grpSpPr>
          <a:xfrm>
            <a:off x="1223828" y="5014325"/>
            <a:ext cx="7524636" cy="464253"/>
            <a:chOff x="1223828" y="5014325"/>
            <a:chExt cx="7524636" cy="46425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28216BB-910A-FE47-956C-59D1589F9E0E}"/>
                </a:ext>
              </a:extLst>
            </p:cNvPr>
            <p:cNvSpPr txBox="1"/>
            <p:nvPr/>
          </p:nvSpPr>
          <p:spPr>
            <a:xfrm>
              <a:off x="1223828" y="5014326"/>
              <a:ext cx="866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3A813E5-94B7-6B41-A7F8-B483918DD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91698" y="5130332"/>
              <a:ext cx="143978" cy="23396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BA4462D-24D1-E44E-885E-D79BCC43C952}"/>
                </a:ext>
              </a:extLst>
            </p:cNvPr>
            <p:cNvSpPr txBox="1"/>
            <p:nvPr/>
          </p:nvSpPr>
          <p:spPr>
            <a:xfrm>
              <a:off x="2156386" y="5016913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、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ECAD443-4030-084A-9D88-E693762B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5754" y="5130331"/>
              <a:ext cx="112303" cy="23396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2C5313A-2131-854B-B292-0E24E97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0190" y="5157192"/>
              <a:ext cx="115814" cy="14254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C403EA-4DAD-0A4A-B0DA-C9D7EE3019E3}"/>
                </a:ext>
              </a:extLst>
            </p:cNvPr>
            <p:cNvSpPr txBox="1"/>
            <p:nvPr/>
          </p:nvSpPr>
          <p:spPr>
            <a:xfrm>
              <a:off x="2648756" y="5015894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和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2EEB6B7-0CBD-E04E-870C-AF0DEB857067}"/>
                </a:ext>
              </a:extLst>
            </p:cNvPr>
            <p:cNvSpPr txBox="1"/>
            <p:nvPr/>
          </p:nvSpPr>
          <p:spPr>
            <a:xfrm>
              <a:off x="3257040" y="5014326"/>
              <a:ext cx="117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都属于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BB58E74-C807-8E45-B064-3FC1560E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5099738"/>
              <a:ext cx="630328" cy="302885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EE04562-E221-A949-86D3-04CD4D344655}"/>
                </a:ext>
              </a:extLst>
            </p:cNvPr>
            <p:cNvSpPr txBox="1"/>
            <p:nvPr/>
          </p:nvSpPr>
          <p:spPr>
            <a:xfrm>
              <a:off x="4914296" y="5014325"/>
              <a:ext cx="3834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而且都是回文。命题成立。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2B01C0-9CC3-1E45-A615-D859E1BDB3A8}"/>
              </a:ext>
            </a:extLst>
          </p:cNvPr>
          <p:cNvGrpSpPr/>
          <p:nvPr/>
        </p:nvGrpSpPr>
        <p:grpSpPr>
          <a:xfrm>
            <a:off x="1115616" y="5579618"/>
            <a:ext cx="7453767" cy="972383"/>
            <a:chOff x="1115616" y="5579618"/>
            <a:chExt cx="7453767" cy="97238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DB2D02-D261-D948-9693-9A275CE0C26C}"/>
                </a:ext>
              </a:extLst>
            </p:cNvPr>
            <p:cNvSpPr txBox="1"/>
            <p:nvPr/>
          </p:nvSpPr>
          <p:spPr>
            <a:xfrm>
              <a:off x="7912431" y="5592705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7B59DFC-A06C-F64B-81A4-CB14E2ADE07F}"/>
                </a:ext>
              </a:extLst>
            </p:cNvPr>
            <p:cNvGrpSpPr/>
            <p:nvPr/>
          </p:nvGrpSpPr>
          <p:grpSpPr>
            <a:xfrm>
              <a:off x="1115616" y="5579618"/>
              <a:ext cx="7294024" cy="972383"/>
              <a:chOff x="1115616" y="5579618"/>
              <a:chExt cx="7294024" cy="972383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987A513-6DDB-CA47-8486-98DBBA71503F}"/>
                  </a:ext>
                </a:extLst>
              </p:cNvPr>
              <p:cNvSpPr txBox="1"/>
              <p:nvPr/>
            </p:nvSpPr>
            <p:spPr>
              <a:xfrm>
                <a:off x="1115616" y="5579618"/>
                <a:ext cx="3060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（</a:t>
                </a:r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归纳）假设</a:t>
                </a: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74B4E1B7-456A-8446-9A64-3C967729B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3848" y="5639966"/>
                <a:ext cx="1005185" cy="331809"/>
              </a:xfrm>
              <a:prstGeom prst="rect">
                <a:avLst/>
              </a:prstGeom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BF717EE-1905-C746-8F8C-9AE142A4B09D}"/>
                  </a:ext>
                </a:extLst>
              </p:cNvPr>
              <p:cNvSpPr txBox="1"/>
              <p:nvPr/>
            </p:nvSpPr>
            <p:spPr>
              <a:xfrm>
                <a:off x="4164419" y="5579618"/>
                <a:ext cx="14156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可以使用</a:t>
                </a:r>
              </a:p>
            </p:txBody>
          </p: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FB889A47-05CB-2F4C-9204-4BE06521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0112" y="5733256"/>
                <a:ext cx="212428" cy="180564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469C7F5-EA10-EB4D-B103-26AFFD27F83F}"/>
                  </a:ext>
                </a:extLst>
              </p:cNvPr>
              <p:cNvSpPr txBox="1"/>
              <p:nvPr/>
            </p:nvSpPr>
            <p:spPr>
              <a:xfrm>
                <a:off x="5840923" y="5579618"/>
                <a:ext cx="2043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步推导完成，</a:t>
                </a:r>
              </a:p>
            </p:txBody>
          </p:sp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800BA0B4-1ACC-9A47-9CCE-8411BB3B9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5017" y="5730679"/>
                <a:ext cx="212428" cy="19006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E8CEE37-A38D-A345-BF04-FA7F0602D782}"/>
                  </a:ext>
                </a:extLst>
              </p:cNvPr>
              <p:cNvSpPr txBox="1"/>
              <p:nvPr/>
            </p:nvSpPr>
            <p:spPr>
              <a:xfrm>
                <a:off x="1223828" y="6090336"/>
                <a:ext cx="51815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一个字符串且是回文。下面来考虑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AF972050-F1C5-0048-94F6-29E9922EC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8537" y="6197849"/>
                <a:ext cx="795711" cy="278499"/>
              </a:xfrm>
              <a:prstGeom prst="rect">
                <a:avLst/>
              </a:prstGeom>
            </p:spPr>
          </p:pic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BCE38F-DC4D-FA4E-B285-5863CAE4B057}"/>
                  </a:ext>
                </a:extLst>
              </p:cNvPr>
              <p:cNvSpPr txBox="1"/>
              <p:nvPr/>
            </p:nvSpPr>
            <p:spPr>
              <a:xfrm>
                <a:off x="6804248" y="6090336"/>
                <a:ext cx="1605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步推导。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7241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9979402-1058-EA4A-831E-60F28A099E4D}"/>
              </a:ext>
            </a:extLst>
          </p:cNvPr>
          <p:cNvGrpSpPr/>
          <p:nvPr/>
        </p:nvGrpSpPr>
        <p:grpSpPr>
          <a:xfrm>
            <a:off x="1400025" y="2833430"/>
            <a:ext cx="4501900" cy="461665"/>
            <a:chOff x="1400025" y="2833430"/>
            <a:chExt cx="4501900" cy="461665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91FF76A-1540-B84E-AA3D-5903C9D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0025" y="2925014"/>
              <a:ext cx="795711" cy="278499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260F557-FB65-D045-94F6-618039D28056}"/>
                </a:ext>
              </a:extLst>
            </p:cNvPr>
            <p:cNvSpPr txBox="1"/>
            <p:nvPr/>
          </p:nvSpPr>
          <p:spPr>
            <a:xfrm>
              <a:off x="2146975" y="2833430"/>
              <a:ext cx="3754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步推导分为两种情况。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5BCED3-626A-C14E-A715-109E7D17F077}"/>
              </a:ext>
            </a:extLst>
          </p:cNvPr>
          <p:cNvGrpSpPr/>
          <p:nvPr/>
        </p:nvGrpSpPr>
        <p:grpSpPr>
          <a:xfrm>
            <a:off x="1223828" y="3327701"/>
            <a:ext cx="6201568" cy="461665"/>
            <a:chOff x="1223828" y="3327701"/>
            <a:chExt cx="6201568" cy="46166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1C43A2-F1D1-A64E-98D7-5CB62D874D8C}"/>
                </a:ext>
              </a:extLst>
            </p:cNvPr>
            <p:cNvSpPr txBox="1"/>
            <p:nvPr/>
          </p:nvSpPr>
          <p:spPr>
            <a:xfrm>
              <a:off x="1223828" y="3327701"/>
              <a:ext cx="6201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第一种情况是在第一步使用了规则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730EA95-8DFB-804A-BFB3-1A8C03FD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1838" y="3438820"/>
              <a:ext cx="1383645" cy="2558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39058CC-6688-0644-8E42-7102E072B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182" y="3861048"/>
            <a:ext cx="3204860" cy="32820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F87734-6AC5-2A45-942E-DD5E2E1C0636}"/>
              </a:ext>
            </a:extLst>
          </p:cNvPr>
          <p:cNvGrpSpPr/>
          <p:nvPr/>
        </p:nvGrpSpPr>
        <p:grpSpPr>
          <a:xfrm>
            <a:off x="1252630" y="4290262"/>
            <a:ext cx="7639850" cy="468786"/>
            <a:chOff x="1252630" y="4290262"/>
            <a:chExt cx="7639850" cy="46878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EEC7AE4-A94E-3448-9235-D1A3EE605892}"/>
                </a:ext>
              </a:extLst>
            </p:cNvPr>
            <p:cNvSpPr txBox="1"/>
            <p:nvPr/>
          </p:nvSpPr>
          <p:spPr>
            <a:xfrm>
              <a:off x="1252630" y="4297383"/>
              <a:ext cx="1015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C2A8B9-4BED-9D4A-B1F5-6BC5DA73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3975" y="4329906"/>
              <a:ext cx="1049630" cy="330439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05A70EF-2033-9B40-8F93-7F5572185DF6}"/>
                </a:ext>
              </a:extLst>
            </p:cNvPr>
            <p:cNvSpPr txBox="1"/>
            <p:nvPr/>
          </p:nvSpPr>
          <p:spPr>
            <a:xfrm>
              <a:off x="3159088" y="4297383"/>
              <a:ext cx="126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604A1E21-5967-0C46-80E9-A3600CCB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6152" y="4381846"/>
              <a:ext cx="795711" cy="278499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97C32E4-C002-8040-AA47-331C3CB2CC37}"/>
                </a:ext>
              </a:extLst>
            </p:cNvPr>
            <p:cNvSpPr txBox="1"/>
            <p:nvPr/>
          </p:nvSpPr>
          <p:spPr>
            <a:xfrm>
              <a:off x="5041863" y="4290262"/>
              <a:ext cx="2385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步推导内完成且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F9513BC-6D49-424B-829D-016D0994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5483" y="4457730"/>
              <a:ext cx="245918" cy="167225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4C732F3-6AC4-3040-BFDA-2187CAE1EE63}"/>
                </a:ext>
              </a:extLst>
            </p:cNvPr>
            <p:cNvSpPr txBox="1"/>
            <p:nvPr/>
          </p:nvSpPr>
          <p:spPr>
            <a:xfrm>
              <a:off x="7654938" y="4290262"/>
              <a:ext cx="123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是回文。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28DC73-26C0-0340-B453-033766BB9510}"/>
              </a:ext>
            </a:extLst>
          </p:cNvPr>
          <p:cNvGrpSpPr/>
          <p:nvPr/>
        </p:nvGrpSpPr>
        <p:grpSpPr>
          <a:xfrm>
            <a:off x="1252630" y="4929389"/>
            <a:ext cx="6138236" cy="461665"/>
            <a:chOff x="1252630" y="4929389"/>
            <a:chExt cx="6138236" cy="461665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1DC5223-9F6F-5D45-BDBB-FEDDA29ABF44}"/>
                </a:ext>
              </a:extLst>
            </p:cNvPr>
            <p:cNvSpPr txBox="1"/>
            <p:nvPr/>
          </p:nvSpPr>
          <p:spPr>
            <a:xfrm>
              <a:off x="1252630" y="4929389"/>
              <a:ext cx="488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第二种情况是在第一步使用了规则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1844C4D-F0CE-7A45-AC5F-832E55BA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3682" y="5035617"/>
              <a:ext cx="1437184" cy="257702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A0930DB-40A1-5A4A-901D-9CB5E903BB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7478" y="5458844"/>
            <a:ext cx="3244447" cy="33226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D7E058-22EB-4842-8070-723598F64A9A}"/>
              </a:ext>
            </a:extLst>
          </p:cNvPr>
          <p:cNvGrpSpPr/>
          <p:nvPr/>
        </p:nvGrpSpPr>
        <p:grpSpPr>
          <a:xfrm>
            <a:off x="1230074" y="5984550"/>
            <a:ext cx="7639850" cy="468786"/>
            <a:chOff x="1230074" y="5984550"/>
            <a:chExt cx="7639850" cy="468786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79219F-F840-B741-B49A-925443D54E08}"/>
                </a:ext>
              </a:extLst>
            </p:cNvPr>
            <p:cNvSpPr txBox="1"/>
            <p:nvPr/>
          </p:nvSpPr>
          <p:spPr>
            <a:xfrm>
              <a:off x="1230074" y="5991671"/>
              <a:ext cx="1015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6300E1D-3F9A-BF40-8D2B-1955B43B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1419" y="6024194"/>
              <a:ext cx="1049630" cy="330439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3B9B734-9CC0-E74A-A140-4182146C621F}"/>
                </a:ext>
              </a:extLst>
            </p:cNvPr>
            <p:cNvSpPr txBox="1"/>
            <p:nvPr/>
          </p:nvSpPr>
          <p:spPr>
            <a:xfrm>
              <a:off x="3136532" y="5991671"/>
              <a:ext cx="126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564B56A-B72D-D946-8466-24679485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3596" y="6076134"/>
              <a:ext cx="795711" cy="278499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DC68B30-BB06-A34F-90B3-4D755DD42D7E}"/>
                </a:ext>
              </a:extLst>
            </p:cNvPr>
            <p:cNvSpPr txBox="1"/>
            <p:nvPr/>
          </p:nvSpPr>
          <p:spPr>
            <a:xfrm>
              <a:off x="5019307" y="5984550"/>
              <a:ext cx="2385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步推导内完成且</a:t>
              </a: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28C86536-5C8C-344E-A032-A0A68E3C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2927" y="6152018"/>
              <a:ext cx="245918" cy="167225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ECBD963-0778-AA44-B8AE-1EB772DEFC15}"/>
                </a:ext>
              </a:extLst>
            </p:cNvPr>
            <p:cNvSpPr txBox="1"/>
            <p:nvPr/>
          </p:nvSpPr>
          <p:spPr>
            <a:xfrm>
              <a:off x="7632382" y="5984550"/>
              <a:ext cx="123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是回文。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6167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620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然后证明</a:t>
            </a:r>
            <a:r>
              <a:rPr lang="zh-CN" altLang="en-US" sz="2400" b="0" i="0" dirty="0">
                <a:solidFill>
                  <a:srgbClr val="000000"/>
                </a:solidFill>
              </a:rPr>
              <a:t>反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向命题，归纳于字符串的长度。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30506A-8D63-484D-84DB-6A32CF6E7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023" y="3323187"/>
            <a:ext cx="5324046" cy="414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437A08A-EDD8-F84A-BDC0-C5ABD269E820}"/>
              </a:ext>
            </a:extLst>
          </p:cNvPr>
          <p:cNvGrpSpPr/>
          <p:nvPr/>
        </p:nvGrpSpPr>
        <p:grpSpPr>
          <a:xfrm>
            <a:off x="1223829" y="3841220"/>
            <a:ext cx="6571598" cy="468278"/>
            <a:chOff x="1223829" y="3841220"/>
            <a:chExt cx="6571598" cy="46827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2546C4A-2A23-F744-81E5-2CCF02B36074}"/>
                </a:ext>
              </a:extLst>
            </p:cNvPr>
            <p:cNvGrpSpPr/>
            <p:nvPr/>
          </p:nvGrpSpPr>
          <p:grpSpPr>
            <a:xfrm>
              <a:off x="1223829" y="3841220"/>
              <a:ext cx="5940459" cy="461665"/>
              <a:chOff x="1223829" y="3841220"/>
              <a:chExt cx="5940459" cy="461665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BCE099B-04B6-8B48-A818-9AF69D207DB1}"/>
                  </a:ext>
                </a:extLst>
              </p:cNvPr>
              <p:cNvSpPr txBox="1"/>
              <p:nvPr/>
            </p:nvSpPr>
            <p:spPr>
              <a:xfrm>
                <a:off x="1223829" y="3841220"/>
                <a:ext cx="1131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要证明</a:t>
                </a: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6CC733B-C0A6-1340-9AE3-E41F3E5D4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3676" y="3893839"/>
                <a:ext cx="1445858" cy="363923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6999B88-3569-4042-956B-C6AAA7EECF4D}"/>
                  </a:ext>
                </a:extLst>
              </p:cNvPr>
              <p:cNvSpPr txBox="1"/>
              <p:nvPr/>
            </p:nvSpPr>
            <p:spPr>
              <a:xfrm>
                <a:off x="3789292" y="3841220"/>
                <a:ext cx="2343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，其实是要证明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834D489-C045-0842-B0EB-54350F638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1477" y="3875394"/>
                <a:ext cx="1062811" cy="334589"/>
              </a:xfrm>
              <a:prstGeom prst="rect">
                <a:avLst/>
              </a:prstGeom>
            </p:spPr>
          </p:pic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3D38CC5-B351-4047-8FA0-B8CE10ADB722}"/>
                </a:ext>
              </a:extLst>
            </p:cNvPr>
            <p:cNvSpPr txBox="1"/>
            <p:nvPr/>
          </p:nvSpPr>
          <p:spPr>
            <a:xfrm>
              <a:off x="7138475" y="3847833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71534BD-C4C9-254B-8C9E-604F23C4B064}"/>
              </a:ext>
            </a:extLst>
          </p:cNvPr>
          <p:cNvGrpSpPr/>
          <p:nvPr/>
        </p:nvGrpSpPr>
        <p:grpSpPr>
          <a:xfrm>
            <a:off x="1182606" y="4414320"/>
            <a:ext cx="8056383" cy="2035537"/>
            <a:chOff x="1182606" y="4414320"/>
            <a:chExt cx="8056383" cy="2035537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977EDE0-6E74-3A40-B30D-385277B9BFE8}"/>
                </a:ext>
              </a:extLst>
            </p:cNvPr>
            <p:cNvSpPr txBox="1"/>
            <p:nvPr/>
          </p:nvSpPr>
          <p:spPr>
            <a:xfrm>
              <a:off x="1199502" y="4414321"/>
              <a:ext cx="6595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基础）字符串长度可以为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或者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，那么此时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72382B9-01A8-BD4F-A995-F981AD82C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1640" y="5024970"/>
              <a:ext cx="143978" cy="23396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91723C7-C7F7-804C-8757-2F5453662007}"/>
                </a:ext>
              </a:extLst>
            </p:cNvPr>
            <p:cNvSpPr txBox="1"/>
            <p:nvPr/>
          </p:nvSpPr>
          <p:spPr>
            <a:xfrm>
              <a:off x="1496328" y="4911551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、</a:t>
              </a: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DA19FC5-C972-6249-9489-25F5E417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5696" y="5024969"/>
              <a:ext cx="112303" cy="233965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86BE90F-7ABD-5A49-A975-22D1A0C6D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1245" y="5098858"/>
              <a:ext cx="115814" cy="142540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6BB914-9427-C141-B7E0-F9AF746F2D03}"/>
                </a:ext>
              </a:extLst>
            </p:cNvPr>
            <p:cNvSpPr txBox="1"/>
            <p:nvPr/>
          </p:nvSpPr>
          <p:spPr>
            <a:xfrm>
              <a:off x="1988698" y="4910532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或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DF05BE-A68C-5C47-9006-EC571B965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55525" y="4581127"/>
              <a:ext cx="249331" cy="169545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ED3BF2B-2129-514D-BF6A-50EDA6551194}"/>
                </a:ext>
              </a:extLst>
            </p:cNvPr>
            <p:cNvSpPr txBox="1"/>
            <p:nvPr/>
          </p:nvSpPr>
          <p:spPr>
            <a:xfrm>
              <a:off x="7704856" y="4414320"/>
              <a:ext cx="111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一定是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B5B85F6-44F2-4844-9D75-DA091C2AFC6F}"/>
                </a:ext>
              </a:extLst>
            </p:cNvPr>
            <p:cNvSpPr txBox="1"/>
            <p:nvPr/>
          </p:nvSpPr>
          <p:spPr>
            <a:xfrm>
              <a:off x="2643064" y="4913247"/>
              <a:ext cx="6595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。根据以下三个产生式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ED55186-1756-A14A-A22D-8CAD8E0B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6627" y="5581824"/>
              <a:ext cx="866538" cy="233965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5E2E38D-7C85-A943-9D91-AA5A51117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63209" y="5581825"/>
              <a:ext cx="881868" cy="233965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4DD36BE-4966-DE41-99C4-13B57536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45121" y="5560523"/>
              <a:ext cx="952339" cy="255266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BBD5C3E-7BEB-8B4C-BF60-FA37593C4C15}"/>
                </a:ext>
              </a:extLst>
            </p:cNvPr>
            <p:cNvSpPr txBox="1"/>
            <p:nvPr/>
          </p:nvSpPr>
          <p:spPr>
            <a:xfrm>
              <a:off x="1182606" y="5988192"/>
              <a:ext cx="894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可知</a:t>
              </a: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90AB626-2703-6145-9425-BF3B4098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7599" y="6036551"/>
              <a:ext cx="1062811" cy="334589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8B9AEF6-5904-2643-9D57-C543D27AD7D8}"/>
                </a:ext>
              </a:extLst>
            </p:cNvPr>
            <p:cNvSpPr txBox="1"/>
            <p:nvPr/>
          </p:nvSpPr>
          <p:spPr>
            <a:xfrm>
              <a:off x="3024004" y="5988192"/>
              <a:ext cx="894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99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DB80FAB-5F6B-494A-B0CB-71DE068D5F33}"/>
              </a:ext>
            </a:extLst>
          </p:cNvPr>
          <p:cNvGrpSpPr/>
          <p:nvPr/>
        </p:nvGrpSpPr>
        <p:grpSpPr>
          <a:xfrm>
            <a:off x="1216809" y="2829706"/>
            <a:ext cx="8035711" cy="2183470"/>
            <a:chOff x="1216809" y="2829706"/>
            <a:chExt cx="8035711" cy="218347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E7CB16-04B7-0249-9FA0-5E4C52882717}"/>
                </a:ext>
              </a:extLst>
            </p:cNvPr>
            <p:cNvSpPr txBox="1"/>
            <p:nvPr/>
          </p:nvSpPr>
          <p:spPr>
            <a:xfrm>
              <a:off x="1223828" y="2837802"/>
              <a:ext cx="77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归纳）假设命题在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57106AC-9916-D343-B1E4-4AFC6F9B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9952" y="2889232"/>
              <a:ext cx="1128676" cy="372866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835E27D-9FC6-2B4B-A5A1-082C2BABE6BE}"/>
                </a:ext>
              </a:extLst>
            </p:cNvPr>
            <p:cNvSpPr txBox="1"/>
            <p:nvPr/>
          </p:nvSpPr>
          <p:spPr>
            <a:xfrm>
              <a:off x="5292079" y="2829706"/>
              <a:ext cx="367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时是成立的，下面考虑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4C06E6C-7B88-DA40-97A1-5A458527F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4716" y="3462756"/>
              <a:ext cx="1646301" cy="356217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1BFDB3F-763B-C74C-A108-13F806C106A4}"/>
                </a:ext>
              </a:extLst>
            </p:cNvPr>
            <p:cNvSpPr txBox="1"/>
            <p:nvPr/>
          </p:nvSpPr>
          <p:spPr>
            <a:xfrm>
              <a:off x="3023015" y="3399383"/>
              <a:ext cx="5851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时的情况。由于长度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已经讨论过，假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6F865FA-82A3-624C-B141-90880EE76FA0}"/>
                </a:ext>
              </a:extLst>
            </p:cNvPr>
            <p:cNvSpPr txBox="1"/>
            <p:nvPr/>
          </p:nvSpPr>
          <p:spPr>
            <a:xfrm>
              <a:off x="1216809" y="4005064"/>
              <a:ext cx="834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设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ADE4F71-26DE-064C-8355-A372E9ABF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1680" y="4193917"/>
              <a:ext cx="230758" cy="15691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4E8E4B8-9037-0E4C-A948-E9AE8482BFBE}"/>
                </a:ext>
              </a:extLst>
            </p:cNvPr>
            <p:cNvSpPr txBox="1"/>
            <p:nvPr/>
          </p:nvSpPr>
          <p:spPr>
            <a:xfrm>
              <a:off x="1922438" y="4005064"/>
              <a:ext cx="733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的长度大于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并且是回文，则首字符和尾字符必然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D4DF5FD-8474-9947-B94C-D833FF42EFB1}"/>
                </a:ext>
              </a:extLst>
            </p:cNvPr>
            <p:cNvSpPr txBox="1"/>
            <p:nvPr/>
          </p:nvSpPr>
          <p:spPr>
            <a:xfrm>
              <a:off x="1216809" y="4551511"/>
              <a:ext cx="7056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相同。需要考察两种情况。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6694D9-96C3-0C4D-9458-5CB86A82D891}"/>
              </a:ext>
            </a:extLst>
          </p:cNvPr>
          <p:cNvGrpSpPr/>
          <p:nvPr/>
        </p:nvGrpSpPr>
        <p:grpSpPr>
          <a:xfrm>
            <a:off x="1216809" y="5097957"/>
            <a:ext cx="7967499" cy="1601020"/>
            <a:chOff x="1216809" y="5097957"/>
            <a:chExt cx="7967499" cy="160102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9937485-F353-184D-BC9F-6871836BD36A}"/>
                </a:ext>
              </a:extLst>
            </p:cNvPr>
            <p:cNvSpPr txBox="1"/>
            <p:nvPr/>
          </p:nvSpPr>
          <p:spPr>
            <a:xfrm>
              <a:off x="1216809" y="5097957"/>
              <a:ext cx="774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        第一种情况是首字符和尾字符都是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，则该字符串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8CE8CD-5546-E449-A517-094F8798C5E9}"/>
                </a:ext>
              </a:extLst>
            </p:cNvPr>
            <p:cNvSpPr txBox="1"/>
            <p:nvPr/>
          </p:nvSpPr>
          <p:spPr>
            <a:xfrm>
              <a:off x="1285848" y="5674021"/>
              <a:ext cx="145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可以写成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7D19F4-DC33-F547-8D3D-31D417A8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5124" y="5773530"/>
              <a:ext cx="1228804" cy="247666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8DC96C1-E7E7-C44B-BA0D-5C6222B60503}"/>
                </a:ext>
              </a:extLst>
            </p:cNvPr>
            <p:cNvSpPr txBox="1"/>
            <p:nvPr/>
          </p:nvSpPr>
          <p:spPr>
            <a:xfrm>
              <a:off x="3947057" y="5674021"/>
              <a:ext cx="145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。由于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085C072-3BBC-BB43-8F8E-9B07A08D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04048" y="5730312"/>
              <a:ext cx="1604218" cy="35973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BAFC16C-6AD7-DE4E-9C9B-7490C5739316}"/>
                </a:ext>
              </a:extLst>
            </p:cNvPr>
            <p:cNvSpPr txBox="1"/>
            <p:nvPr/>
          </p:nvSpPr>
          <p:spPr>
            <a:xfrm>
              <a:off x="6531996" y="5674021"/>
              <a:ext cx="2652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，根据归纳假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65B337D-0177-6D4E-B64D-CD9C040E09AE}"/>
                </a:ext>
              </a:extLst>
            </p:cNvPr>
            <p:cNvSpPr txBox="1"/>
            <p:nvPr/>
          </p:nvSpPr>
          <p:spPr>
            <a:xfrm>
              <a:off x="1259632" y="6207695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设，可以得到：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8A57A1D-0457-3C4E-8408-5E587452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5644" y="6249991"/>
              <a:ext cx="972340" cy="320967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F9576B9-CCA8-C541-A548-EBB6FBB49BFA}"/>
                </a:ext>
              </a:extLst>
            </p:cNvPr>
            <p:cNvSpPr txBox="1"/>
            <p:nvPr/>
          </p:nvSpPr>
          <p:spPr>
            <a:xfrm>
              <a:off x="4355976" y="6237312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922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774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因此，必然存在一个推导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3196AC-48C9-1C4B-839A-2573F92E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394648"/>
            <a:ext cx="3091831" cy="31663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EA98EE4-75E8-A04D-9EDA-1BE8AA54106B}"/>
              </a:ext>
            </a:extLst>
          </p:cNvPr>
          <p:cNvSpPr txBox="1"/>
          <p:nvPr/>
        </p:nvSpPr>
        <p:spPr>
          <a:xfrm>
            <a:off x="1223828" y="3931969"/>
            <a:ext cx="774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第二种情况是首尾字符是</a:t>
            </a:r>
            <a:r>
              <a:rPr kumimoji="1" lang="en-US" altLang="zh-CN" sz="2400" b="0" i="0" dirty="0">
                <a:solidFill>
                  <a:srgbClr val="000000"/>
                </a:solidFill>
              </a:rPr>
              <a:t>1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，也是类似地处理。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1CEB9D-D4AF-E94C-B0A4-2208B688CF0C}"/>
              </a:ext>
            </a:extLst>
          </p:cNvPr>
          <p:cNvSpPr txBox="1"/>
          <p:nvPr/>
        </p:nvSpPr>
        <p:spPr>
          <a:xfrm>
            <a:off x="2887175" y="49538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0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9FD9826-2ED9-3645-9AC4-5499158FF55F}"/>
              </a:ext>
            </a:extLst>
          </p:cNvPr>
          <p:cNvSpPr txBox="1"/>
          <p:nvPr/>
        </p:nvSpPr>
        <p:spPr>
          <a:xfrm>
            <a:off x="3450646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1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7365225-36E7-524E-9689-0E92624892C0}"/>
              </a:ext>
            </a:extLst>
          </p:cNvPr>
          <p:cNvSpPr txBox="1"/>
          <p:nvPr/>
        </p:nvSpPr>
        <p:spPr>
          <a:xfrm>
            <a:off x="4174077" y="60021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2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98CDA8-823E-614A-8BBF-1DA7EBB44EBD}"/>
              </a:ext>
            </a:extLst>
          </p:cNvPr>
          <p:cNvSpPr txBox="1"/>
          <p:nvPr/>
        </p:nvSpPr>
        <p:spPr>
          <a:xfrm>
            <a:off x="4716016" y="600212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3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4A736D-B58B-824C-B6F5-3DBD558DFB61}"/>
              </a:ext>
            </a:extLst>
          </p:cNvPr>
          <p:cNvSpPr txBox="1"/>
          <p:nvPr/>
        </p:nvSpPr>
        <p:spPr>
          <a:xfrm>
            <a:off x="5378148" y="49538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00000"/>
                </a:solidFill>
              </a:rPr>
              <a:t>4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BF957A-A540-0641-9C7E-8FC1E7AEF4BE}"/>
              </a:ext>
            </a:extLst>
          </p:cNvPr>
          <p:cNvSpPr txBox="1"/>
          <p:nvPr/>
        </p:nvSpPr>
        <p:spPr>
          <a:xfrm>
            <a:off x="5941619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8677371-6518-1446-8E94-6F48368AA508}"/>
              </a:ext>
            </a:extLst>
          </p:cNvPr>
          <p:cNvSpPr txBox="1"/>
          <p:nvPr/>
        </p:nvSpPr>
        <p:spPr>
          <a:xfrm>
            <a:off x="5920087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00000"/>
                </a:solidFill>
              </a:rPr>
              <a:t>5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9C55FA-9B45-1547-8901-FADB34FAE3DA}"/>
              </a:ext>
            </a:extLst>
          </p:cNvPr>
          <p:cNvSpPr txBox="1"/>
          <p:nvPr/>
        </p:nvSpPr>
        <p:spPr>
          <a:xfrm>
            <a:off x="6897069" y="53732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0" i="0" dirty="0">
                <a:solidFill>
                  <a:srgbClr val="000000"/>
                </a:solidFill>
              </a:rPr>
              <a:t>…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9CB9788-D00F-7D43-9F4B-78379D52A142}"/>
              </a:ext>
            </a:extLst>
          </p:cNvPr>
          <p:cNvCxnSpPr>
            <a:stCxn id="12" idx="2"/>
            <a:endCxn id="35" idx="0"/>
          </p:cNvCxnSpPr>
          <p:nvPr/>
        </p:nvCxnSpPr>
        <p:spPr bwMode="auto">
          <a:xfrm>
            <a:off x="3139203" y="5477020"/>
            <a:ext cx="1286902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513376A-D5BA-9948-8729-DBEFD0835782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 bwMode="auto">
          <a:xfrm>
            <a:off x="3702674" y="5477019"/>
            <a:ext cx="1265370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47A410-E382-2A44-AD73-ADF5C13E6C67}"/>
              </a:ext>
            </a:extLst>
          </p:cNvPr>
          <p:cNvCxnSpPr>
            <a:cxnSpLocks/>
            <a:stCxn id="35" idx="0"/>
            <a:endCxn id="38" idx="2"/>
          </p:cNvCxnSpPr>
          <p:nvPr/>
        </p:nvCxnSpPr>
        <p:spPr bwMode="auto">
          <a:xfrm flipV="1">
            <a:off x="4426105" y="5477020"/>
            <a:ext cx="1204071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A7D4E72-A0D9-4C42-8111-185039E401B9}"/>
              </a:ext>
            </a:extLst>
          </p:cNvPr>
          <p:cNvCxnSpPr>
            <a:cxnSpLocks/>
            <a:stCxn id="37" idx="0"/>
            <a:endCxn id="40" idx="2"/>
          </p:cNvCxnSpPr>
          <p:nvPr/>
        </p:nvCxnSpPr>
        <p:spPr bwMode="auto">
          <a:xfrm flipV="1">
            <a:off x="4968044" y="5477019"/>
            <a:ext cx="1204071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72198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12" grpId="0"/>
      <p:bldP spid="34" grpId="0"/>
      <p:bldP spid="35" grpId="0"/>
      <p:bldP spid="37" grpId="0"/>
      <p:bldP spid="38" grpId="0"/>
      <p:bldP spid="40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302818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7B0581-0697-DA48-9CF2-48FAEBC9770F}"/>
              </a:ext>
            </a:extLst>
          </p:cNvPr>
          <p:cNvGrpSpPr/>
          <p:nvPr/>
        </p:nvGrpSpPr>
        <p:grpSpPr>
          <a:xfrm>
            <a:off x="1291195" y="3024672"/>
            <a:ext cx="7889317" cy="995416"/>
            <a:chOff x="1291195" y="3024672"/>
            <a:chExt cx="7889317" cy="99541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72CA413-C687-CD4B-A65C-34D99D97A956}"/>
                </a:ext>
              </a:extLst>
            </p:cNvPr>
            <p:cNvSpPr txBox="1"/>
            <p:nvPr/>
          </p:nvSpPr>
          <p:spPr>
            <a:xfrm>
              <a:off x="1291195" y="3024673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首先证明当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BC51015-BBBE-FB42-B4F8-41C9299C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115" y="3190675"/>
              <a:ext cx="258072" cy="17548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D15E212-E5ED-FC49-8AAD-BF87C6A2C262}"/>
                </a:ext>
              </a:extLst>
            </p:cNvPr>
            <p:cNvSpPr txBox="1"/>
            <p:nvPr/>
          </p:nvSpPr>
          <p:spPr>
            <a:xfrm>
              <a:off x="3218187" y="3024673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具备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8E7BAFC-451A-0242-B62C-005959FD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6640" y="3150265"/>
              <a:ext cx="723771" cy="25053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8D15024-A9D0-E34F-B458-785C5DFA8038}"/>
                </a:ext>
              </a:extLst>
            </p:cNvPr>
            <p:cNvSpPr txBox="1"/>
            <p:nvPr/>
          </p:nvSpPr>
          <p:spPr>
            <a:xfrm>
              <a:off x="4712914" y="3035225"/>
              <a:ext cx="2041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的形式且满足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6D192B4-A44B-554F-869D-E0FF6DA1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018" y="3115629"/>
              <a:ext cx="1622530" cy="285172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65704F9-A83F-1342-AE60-7D7ADFA04E25}"/>
                </a:ext>
              </a:extLst>
            </p:cNvPr>
            <p:cNvSpPr txBox="1"/>
            <p:nvPr/>
          </p:nvSpPr>
          <p:spPr>
            <a:xfrm>
              <a:off x="8331548" y="3024672"/>
              <a:ext cx="848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A114BBF-E2E3-7648-AE56-C4A52765536D}"/>
                </a:ext>
              </a:extLst>
            </p:cNvPr>
            <p:cNvSpPr txBox="1"/>
            <p:nvPr/>
          </p:nvSpPr>
          <p:spPr>
            <a:xfrm>
              <a:off x="1291196" y="3558423"/>
              <a:ext cx="2560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必然有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77F7019-403B-BE4D-B5AD-5DCF961F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6660" y="3585082"/>
              <a:ext cx="1024105" cy="338054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9C3E1CB-B484-784E-8DF7-4A8485EE82CC}"/>
                </a:ext>
              </a:extLst>
            </p:cNvPr>
            <p:cNvSpPr txBox="1"/>
            <p:nvPr/>
          </p:nvSpPr>
          <p:spPr>
            <a:xfrm>
              <a:off x="3375104" y="3558422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E05C1BA-C3CB-D449-8243-03B341EA6565}"/>
              </a:ext>
            </a:extLst>
          </p:cNvPr>
          <p:cNvGrpSpPr/>
          <p:nvPr/>
        </p:nvGrpSpPr>
        <p:grpSpPr>
          <a:xfrm>
            <a:off x="1291196" y="4108167"/>
            <a:ext cx="6422803" cy="1340239"/>
            <a:chOff x="1291196" y="4108167"/>
            <a:chExt cx="6422803" cy="1340239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0300FCC-7DC0-BF40-B8A0-E3CEDC94D047}"/>
                </a:ext>
              </a:extLst>
            </p:cNvPr>
            <p:cNvSpPr txBox="1"/>
            <p:nvPr/>
          </p:nvSpPr>
          <p:spPr>
            <a:xfrm>
              <a:off x="1291196" y="4108170"/>
              <a:ext cx="1465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（基础）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7916A1D-4C6C-4743-83ED-536E1E4A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5776" y="4144629"/>
              <a:ext cx="1134715" cy="38874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218F4EE-3CF9-B646-8332-FA47A39BACE5}"/>
                </a:ext>
              </a:extLst>
            </p:cNvPr>
            <p:cNvSpPr txBox="1"/>
            <p:nvPr/>
          </p:nvSpPr>
          <p:spPr>
            <a:xfrm>
              <a:off x="3620918" y="4111599"/>
              <a:ext cx="922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54A8899-479A-124A-8B84-3E4BD03A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0307" y="4246606"/>
              <a:ext cx="956555" cy="184789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8740FC4-DC90-D54B-BC54-6FC1EFCCD75F}"/>
                </a:ext>
              </a:extLst>
            </p:cNvPr>
            <p:cNvSpPr txBox="1"/>
            <p:nvPr/>
          </p:nvSpPr>
          <p:spPr>
            <a:xfrm>
              <a:off x="5336862" y="4108167"/>
              <a:ext cx="2377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。基于产生式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851B023-1819-844D-A809-C949BD23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01358" y="4667826"/>
              <a:ext cx="1002690" cy="305167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C2DE876-DE98-DA47-9777-9D65C260B50E}"/>
                </a:ext>
              </a:extLst>
            </p:cNvPr>
            <p:cNvSpPr txBox="1"/>
            <p:nvPr/>
          </p:nvSpPr>
          <p:spPr>
            <a:xfrm>
              <a:off x="1296681" y="4986741"/>
              <a:ext cx="827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可知</a:t>
              </a: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2385B75-48AE-A043-B067-B056E81A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8674" y="5013401"/>
              <a:ext cx="1024105" cy="338054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C9D1E24-5C2E-774D-867E-E25537BF2348}"/>
                </a:ext>
              </a:extLst>
            </p:cNvPr>
            <p:cNvSpPr txBox="1"/>
            <p:nvPr/>
          </p:nvSpPr>
          <p:spPr>
            <a:xfrm>
              <a:off x="3097118" y="4986741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6469A26-2578-BD4E-9CD7-59A3AADC87A9}"/>
              </a:ext>
            </a:extLst>
          </p:cNvPr>
          <p:cNvGrpSpPr/>
          <p:nvPr/>
        </p:nvGrpSpPr>
        <p:grpSpPr>
          <a:xfrm>
            <a:off x="1291196" y="5475066"/>
            <a:ext cx="7169236" cy="978270"/>
            <a:chOff x="1291196" y="5475066"/>
            <a:chExt cx="7169236" cy="97827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1A7847A-AEA4-A448-8C78-6ADDE783E04D}"/>
                </a:ext>
              </a:extLst>
            </p:cNvPr>
            <p:cNvSpPr txBox="1"/>
            <p:nvPr/>
          </p:nvSpPr>
          <p:spPr>
            <a:xfrm>
              <a:off x="1291196" y="5475066"/>
              <a:ext cx="3979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归纳）假设命题在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504A222-BB8D-024E-889F-B66F94EC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11960" y="5523809"/>
              <a:ext cx="1127331" cy="382672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F2D292E-AC93-FB4D-B115-9AAD6F63565C}"/>
                </a:ext>
              </a:extLst>
            </p:cNvPr>
            <p:cNvSpPr txBox="1"/>
            <p:nvPr/>
          </p:nvSpPr>
          <p:spPr>
            <a:xfrm>
              <a:off x="5364088" y="5475066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时成立。下面考虑在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8C9FAF0-3F95-A347-8948-A3E191BB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7664" y="6060342"/>
              <a:ext cx="1720345" cy="37442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AEA466A-2FB0-6141-B164-27E238CFEB91}"/>
                </a:ext>
              </a:extLst>
            </p:cNvPr>
            <p:cNvSpPr txBox="1"/>
            <p:nvPr/>
          </p:nvSpPr>
          <p:spPr>
            <a:xfrm>
              <a:off x="3302047" y="5991671"/>
              <a:ext cx="221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的情况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1451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1371600" y="371792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终结符的集合</a:t>
            </a:r>
          </a:p>
        </p:txBody>
      </p:sp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990600" y="2193925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一个上下文无关文法</a:t>
            </a:r>
            <a:r>
              <a:rPr lang="zh-CN" altLang="en-US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context-free grammars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是一个四元组</a:t>
            </a:r>
            <a:r>
              <a:rPr lang="zh-CN" altLang="en-US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62825" name="Group 9"/>
          <p:cNvGrpSpPr>
            <a:grpSpLocks/>
          </p:cNvGrpSpPr>
          <p:nvPr/>
        </p:nvGrpSpPr>
        <p:grpSpPr bwMode="auto">
          <a:xfrm>
            <a:off x="3429000" y="2955925"/>
            <a:ext cx="1295400" cy="990600"/>
            <a:chOff x="2448" y="1968"/>
            <a:chExt cx="864" cy="240"/>
          </a:xfrm>
        </p:grpSpPr>
        <p:sp>
          <p:nvSpPr>
            <p:cNvPr id="162826" name="Line 10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27" name="Line 11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42" name="Rectangle 26"/>
          <p:cNvSpPr>
            <a:spLocks noChangeArrowheads="1"/>
          </p:cNvSpPr>
          <p:nvPr/>
        </p:nvSpPr>
        <p:spPr bwMode="auto">
          <a:xfrm>
            <a:off x="990600" y="1484313"/>
            <a:ext cx="739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上下文无关文法的形式定义</a:t>
            </a:r>
          </a:p>
        </p:txBody>
      </p:sp>
      <p:sp>
        <p:nvSpPr>
          <p:cNvPr id="162843" name="Text Box 27"/>
          <p:cNvSpPr txBox="1">
            <a:spLocks noChangeArrowheads="1"/>
          </p:cNvSpPr>
          <p:nvPr/>
        </p:nvSpPr>
        <p:spPr bwMode="auto">
          <a:xfrm>
            <a:off x="1371600" y="3184525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非终结符的集合</a:t>
            </a:r>
          </a:p>
        </p:txBody>
      </p:sp>
      <p:grpSp>
        <p:nvGrpSpPr>
          <p:cNvPr id="162844" name="Group 28"/>
          <p:cNvGrpSpPr>
            <a:grpSpLocks/>
          </p:cNvGrpSpPr>
          <p:nvPr/>
        </p:nvGrpSpPr>
        <p:grpSpPr bwMode="auto">
          <a:xfrm>
            <a:off x="3657600" y="2955925"/>
            <a:ext cx="685800" cy="457200"/>
            <a:chOff x="2448" y="1968"/>
            <a:chExt cx="864" cy="240"/>
          </a:xfrm>
        </p:grpSpPr>
        <p:sp>
          <p:nvSpPr>
            <p:cNvPr id="162845" name="Line 29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46" name="Line 30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47" name="Text Box 31"/>
          <p:cNvSpPr txBox="1">
            <a:spLocks noChangeArrowheads="1"/>
          </p:cNvSpPr>
          <p:nvPr/>
        </p:nvSpPr>
        <p:spPr bwMode="auto">
          <a:xfrm>
            <a:off x="1371600" y="425132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产生式的集合</a:t>
            </a:r>
          </a:p>
        </p:txBody>
      </p:sp>
      <p:sp>
        <p:nvSpPr>
          <p:cNvPr id="162849" name="Text Box 33"/>
          <p:cNvSpPr txBox="1">
            <a:spLocks noChangeArrowheads="1"/>
          </p:cNvSpPr>
          <p:nvPr/>
        </p:nvSpPr>
        <p:spPr bwMode="auto">
          <a:xfrm>
            <a:off x="1371600" y="470852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</a:p>
        </p:txBody>
      </p:sp>
      <p:grpSp>
        <p:nvGrpSpPr>
          <p:cNvPr id="162850" name="Group 34"/>
          <p:cNvGrpSpPr>
            <a:grpSpLocks/>
          </p:cNvGrpSpPr>
          <p:nvPr/>
        </p:nvGrpSpPr>
        <p:grpSpPr bwMode="auto">
          <a:xfrm>
            <a:off x="2819400" y="2955925"/>
            <a:ext cx="2743200" cy="1981200"/>
            <a:chOff x="2448" y="1968"/>
            <a:chExt cx="864" cy="240"/>
          </a:xfrm>
        </p:grpSpPr>
        <p:sp>
          <p:nvSpPr>
            <p:cNvPr id="162851" name="Line 35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52" name="Line 36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62853" name="Group 37"/>
          <p:cNvGrpSpPr>
            <a:grpSpLocks/>
          </p:cNvGrpSpPr>
          <p:nvPr/>
        </p:nvGrpSpPr>
        <p:grpSpPr bwMode="auto">
          <a:xfrm>
            <a:off x="3429000" y="2955925"/>
            <a:ext cx="1676400" cy="1524000"/>
            <a:chOff x="2448" y="1968"/>
            <a:chExt cx="864" cy="240"/>
          </a:xfrm>
        </p:grpSpPr>
        <p:sp>
          <p:nvSpPr>
            <p:cNvPr id="162854" name="Line 38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55" name="Line 39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56" name="Text Box 40"/>
          <p:cNvSpPr txBox="1">
            <a:spLocks noChangeArrowheads="1"/>
          </p:cNvSpPr>
          <p:nvPr/>
        </p:nvSpPr>
        <p:spPr bwMode="auto">
          <a:xfrm>
            <a:off x="6705600" y="3336925"/>
            <a:ext cx="15240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满足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eaLnBrk="0" hangingPunct="0"/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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T=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eaLnBrk="0" hangingPunct="0"/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S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</p:txBody>
      </p:sp>
      <p:sp>
        <p:nvSpPr>
          <p:cNvPr id="162857" name="Text Box 41"/>
          <p:cNvSpPr txBox="1">
            <a:spLocks noChangeArrowheads="1"/>
          </p:cNvSpPr>
          <p:nvPr/>
        </p:nvSpPr>
        <p:spPr bwMode="auto">
          <a:xfrm>
            <a:off x="1371600" y="5635625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产生式形如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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(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</a:p>
        </p:txBody>
      </p:sp>
      <p:sp>
        <p:nvSpPr>
          <p:cNvPr id="162858" name="Rectangle 42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9FD8D69-88E3-9649-ACB7-3A8D0857AB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autoUpdateAnimBg="0"/>
      <p:bldP spid="162824" grpId="0" autoUpdateAnimBg="0"/>
      <p:bldP spid="162843" grpId="0" autoUpdateAnimBg="0"/>
      <p:bldP spid="162847" grpId="0" autoUpdateAnimBg="0"/>
      <p:bldP spid="162849" grpId="0" autoUpdateAnimBg="0"/>
      <p:bldP spid="162856" grpId="0" autoUpdateAnimBg="0"/>
      <p:bldP spid="162857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72CA413-C687-CD4B-A65C-34D99D97A956}"/>
              </a:ext>
            </a:extLst>
          </p:cNvPr>
          <p:cNvSpPr txBox="1"/>
          <p:nvPr/>
        </p:nvSpPr>
        <p:spPr>
          <a:xfrm>
            <a:off x="1271656" y="2833432"/>
            <a:ext cx="35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需要分两种情况来讨论。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242ECC-FEAB-3447-9CF6-05AD17326B92}"/>
              </a:ext>
            </a:extLst>
          </p:cNvPr>
          <p:cNvGrpSpPr/>
          <p:nvPr/>
        </p:nvGrpSpPr>
        <p:grpSpPr>
          <a:xfrm>
            <a:off x="1271656" y="3326266"/>
            <a:ext cx="7615978" cy="1974942"/>
            <a:chOff x="1271656" y="3326266"/>
            <a:chExt cx="7615978" cy="1974942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6B5A889-FB1B-5949-8D67-B06E0C87C2BE}"/>
                </a:ext>
              </a:extLst>
            </p:cNvPr>
            <p:cNvSpPr txBox="1"/>
            <p:nvPr/>
          </p:nvSpPr>
          <p:spPr>
            <a:xfrm>
              <a:off x="1950935" y="4787994"/>
              <a:ext cx="564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E53094-5314-8A4F-A072-37F511112C08}"/>
                </a:ext>
              </a:extLst>
            </p:cNvPr>
            <p:cNvGrpSpPr/>
            <p:nvPr/>
          </p:nvGrpSpPr>
          <p:grpSpPr>
            <a:xfrm>
              <a:off x="1271656" y="3326266"/>
              <a:ext cx="7615978" cy="1974942"/>
              <a:chOff x="1271656" y="3326266"/>
              <a:chExt cx="7615978" cy="197494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9BA6800-6537-F84C-936C-A0918BBC82C7}"/>
                  </a:ext>
                </a:extLst>
              </p:cNvPr>
              <p:cNvSpPr txBox="1"/>
              <p:nvPr/>
            </p:nvSpPr>
            <p:spPr>
              <a:xfrm>
                <a:off x="1271656" y="3328551"/>
                <a:ext cx="2652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        第一种情况是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274AFE2C-0D36-C045-ABBF-511F9044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764" y="3462175"/>
                <a:ext cx="949728" cy="201457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851DFF4-32EE-4245-A802-207273F3A614}"/>
                  </a:ext>
                </a:extLst>
              </p:cNvPr>
              <p:cNvSpPr txBox="1"/>
              <p:nvPr/>
            </p:nvSpPr>
            <p:spPr>
              <a:xfrm>
                <a:off x="4840492" y="3328551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。可以将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C757E58-3A2C-7C4D-A2C5-248205D9E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4166" y="3491768"/>
                <a:ext cx="252740" cy="171863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95FB0CC-CC18-5F47-AA86-C9387AC9F090}"/>
                  </a:ext>
                </a:extLst>
              </p:cNvPr>
              <p:cNvSpPr txBox="1"/>
              <p:nvPr/>
            </p:nvSpPr>
            <p:spPr>
              <a:xfrm>
                <a:off x="6486906" y="3326266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写成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BB3CA3B-9C2C-E143-9300-23B1FF809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6230" y="3491769"/>
                <a:ext cx="1132272" cy="171863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A8B62DE-474E-824B-AAC3-61FEE45EF54B}"/>
                  </a:ext>
                </a:extLst>
              </p:cNvPr>
              <p:cNvSpPr txBox="1"/>
              <p:nvPr/>
            </p:nvSpPr>
            <p:spPr>
              <a:xfrm>
                <a:off x="1271656" y="3815032"/>
                <a:ext cx="2220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的形式，其中</a:t>
                </a:r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3BF0285-555E-A14A-8B89-01697ABA6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5856" y="3979099"/>
                <a:ext cx="181953" cy="162800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7B1E4E9-F9F5-B14B-A4BC-7C3FFF9702AE}"/>
                  </a:ext>
                </a:extLst>
              </p:cNvPr>
              <p:cNvSpPr txBox="1"/>
              <p:nvPr/>
            </p:nvSpPr>
            <p:spPr>
              <a:xfrm>
                <a:off x="3491880" y="38031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中</a:t>
                </a: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712AE02-EDFC-F04A-ADCA-F37546CFE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9347" y="3979099"/>
                <a:ext cx="162798" cy="162798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03C0762-5A26-5341-8C00-64FDA5DBF4CD}"/>
                  </a:ext>
                </a:extLst>
              </p:cNvPr>
              <p:cNvSpPr txBox="1"/>
              <p:nvPr/>
            </p:nvSpPr>
            <p:spPr>
              <a:xfrm>
                <a:off x="4165228" y="3803116"/>
                <a:ext cx="2134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的数量不小于</a:t>
                </a: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4D534FC-2892-144A-B8EA-DBA6F8EFE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0209" y="3900829"/>
                <a:ext cx="139983" cy="259968"/>
              </a:xfrm>
              <a:prstGeom prst="rect">
                <a:avLst/>
              </a:prstGeom>
            </p:spPr>
          </p:pic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AC2F561-6B0B-4841-AFAD-F3760FE7A427}"/>
                  </a:ext>
                </a:extLst>
              </p:cNvPr>
              <p:cNvSpPr txBox="1"/>
              <p:nvPr/>
            </p:nvSpPr>
            <p:spPr>
              <a:xfrm>
                <a:off x="6334263" y="3799980"/>
                <a:ext cx="1118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。由于</a:t>
                </a: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AAD2F59-82E8-174E-B61D-076F45B58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1899" y="3849974"/>
                <a:ext cx="1016603" cy="361676"/>
              </a:xfrm>
              <a:prstGeom prst="rect">
                <a:avLst/>
              </a:prstGeom>
            </p:spPr>
          </p:pic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B90D5D1-4676-394F-BCED-8A9CE0C6B0D2}"/>
                  </a:ext>
                </a:extLst>
              </p:cNvPr>
              <p:cNvSpPr txBox="1"/>
              <p:nvPr/>
            </p:nvSpPr>
            <p:spPr>
              <a:xfrm>
                <a:off x="8348082" y="3799980"/>
                <a:ext cx="5395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，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917A36D-6021-CD43-8C0D-2D4F13F144E7}"/>
                  </a:ext>
                </a:extLst>
              </p:cNvPr>
              <p:cNvSpPr txBox="1"/>
              <p:nvPr/>
            </p:nvSpPr>
            <p:spPr>
              <a:xfrm>
                <a:off x="1280913" y="4301513"/>
                <a:ext cx="3559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根据归纳假设，可以得到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9E69D95-83B8-7248-83B5-F9105084C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7237" y="4319600"/>
                <a:ext cx="998899" cy="346557"/>
              </a:xfrm>
              <a:prstGeom prst="rect">
                <a:avLst/>
              </a:prstGeom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61CB703-D2C4-FB4F-A4B3-81CEC42D0F94}"/>
                  </a:ext>
                </a:extLst>
              </p:cNvPr>
              <p:cNvSpPr txBox="1"/>
              <p:nvPr/>
            </p:nvSpPr>
            <p:spPr>
              <a:xfrm>
                <a:off x="5796136" y="4301513"/>
                <a:ext cx="30914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。因此存在推导生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2389E03-6571-8946-BB86-D7E5308E8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7151" y="4817997"/>
                <a:ext cx="2955927" cy="346557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0093001-9A6A-AD46-9BE9-40A8D86BB7F5}"/>
                  </a:ext>
                </a:extLst>
              </p:cNvPr>
              <p:cNvSpPr txBox="1"/>
              <p:nvPr/>
            </p:nvSpPr>
            <p:spPr>
              <a:xfrm>
                <a:off x="1271656" y="4787994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18BA11AE-C3F3-0344-88C0-CF51E2F80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9326" y="4957570"/>
                <a:ext cx="252740" cy="171863"/>
              </a:xfrm>
              <a:prstGeom prst="rect">
                <a:avLst/>
              </a:prstGeom>
            </p:spPr>
          </p:pic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5A8DEF9-4575-4347-A87C-523361BC76AB}"/>
                  </a:ext>
                </a:extLst>
              </p:cNvPr>
              <p:cNvSpPr txBox="1"/>
              <p:nvPr/>
            </p:nvSpPr>
            <p:spPr>
              <a:xfrm>
                <a:off x="5304104" y="4839543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A755D3-2E22-DF46-9B2B-163B3859D315}"/>
              </a:ext>
            </a:extLst>
          </p:cNvPr>
          <p:cNvGrpSpPr/>
          <p:nvPr/>
        </p:nvGrpSpPr>
        <p:grpSpPr>
          <a:xfrm>
            <a:off x="1257424" y="5257988"/>
            <a:ext cx="7701063" cy="1484457"/>
            <a:chOff x="1257424" y="5257988"/>
            <a:chExt cx="7701063" cy="1484457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B8C4E2E-5E13-B246-836D-8DCA8561AB48}"/>
                </a:ext>
              </a:extLst>
            </p:cNvPr>
            <p:cNvSpPr txBox="1"/>
            <p:nvPr/>
          </p:nvSpPr>
          <p:spPr>
            <a:xfrm>
              <a:off x="8418935" y="5718267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A540212-3916-8A47-AE08-AB75278F5D1F}"/>
                </a:ext>
              </a:extLst>
            </p:cNvPr>
            <p:cNvGrpSpPr/>
            <p:nvPr/>
          </p:nvGrpSpPr>
          <p:grpSpPr>
            <a:xfrm>
              <a:off x="1257424" y="5257988"/>
              <a:ext cx="7227691" cy="1484457"/>
              <a:chOff x="1257424" y="5257988"/>
              <a:chExt cx="7227691" cy="1484457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CDE1475-D468-D249-AA84-EFF1AFB05919}"/>
                  </a:ext>
                </a:extLst>
              </p:cNvPr>
              <p:cNvSpPr txBox="1"/>
              <p:nvPr/>
            </p:nvSpPr>
            <p:spPr>
              <a:xfrm>
                <a:off x="1280913" y="5274475"/>
                <a:ext cx="2652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        第二种情况是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DB2458E-E03D-5B48-A14D-1AF6B83B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82165" y="5401060"/>
                <a:ext cx="1095877" cy="188180"/>
              </a:xfrm>
              <a:prstGeom prst="rect">
                <a:avLst/>
              </a:prstGeom>
            </p:spPr>
          </p:pic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F880934-ACF6-C046-935D-9946B3A18D5B}"/>
                  </a:ext>
                </a:extLst>
              </p:cNvPr>
              <p:cNvSpPr txBox="1"/>
              <p:nvPr/>
            </p:nvSpPr>
            <p:spPr>
              <a:xfrm>
                <a:off x="4899966" y="5260273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。可以将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BB38313A-BA47-004C-B3FA-7AC750D7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3640" y="5423490"/>
                <a:ext cx="252740" cy="171863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6399C57-0DAA-E84C-A67F-3D7D2E207077}"/>
                  </a:ext>
                </a:extLst>
              </p:cNvPr>
              <p:cNvSpPr txBox="1"/>
              <p:nvPr/>
            </p:nvSpPr>
            <p:spPr>
              <a:xfrm>
                <a:off x="6546380" y="5257988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写成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AAC4701-4449-C947-9FCB-4F40254D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8396" y="5354713"/>
                <a:ext cx="1163609" cy="234527"/>
              </a:xfrm>
              <a:prstGeom prst="rect">
                <a:avLst/>
              </a:prstGeom>
            </p:spPr>
          </p:pic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2B8E3CD8-E7EC-E44E-B04E-96336C395ABA}"/>
                  </a:ext>
                </a:extLst>
              </p:cNvPr>
              <p:cNvSpPr txBox="1"/>
              <p:nvPr/>
            </p:nvSpPr>
            <p:spPr>
              <a:xfrm>
                <a:off x="1265104" y="5753729"/>
                <a:ext cx="2220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的形式，其中</a:t>
                </a:r>
              </a:p>
            </p:txBody>
          </p:sp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9E5FD37E-2B23-CF48-9033-38E2CD8B9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9304" y="5917796"/>
                <a:ext cx="181953" cy="162800"/>
              </a:xfrm>
              <a:prstGeom prst="rect">
                <a:avLst/>
              </a:prstGeom>
            </p:spPr>
          </p:pic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2D39A07-06A8-794B-B4F2-845AFA9E8AF1}"/>
                  </a:ext>
                </a:extLst>
              </p:cNvPr>
              <p:cNvSpPr txBox="1"/>
              <p:nvPr/>
            </p:nvSpPr>
            <p:spPr>
              <a:xfrm>
                <a:off x="3485328" y="57418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中</a:t>
                </a:r>
              </a:p>
            </p:txBody>
          </p:sp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205259EF-7939-8B4F-A804-4001380B1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2795" y="5917796"/>
                <a:ext cx="162798" cy="162798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08F2083-647E-E24B-A574-1E17AEEF1DCE}"/>
                  </a:ext>
                </a:extLst>
              </p:cNvPr>
              <p:cNvSpPr txBox="1"/>
              <p:nvPr/>
            </p:nvSpPr>
            <p:spPr>
              <a:xfrm>
                <a:off x="4158676" y="5741813"/>
                <a:ext cx="2134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的数量</a:t>
                </a:r>
                <a:r>
                  <a:rPr lang="zh-CN" altLang="en-US" sz="2400" b="0" i="0" dirty="0">
                    <a:solidFill>
                      <a:srgbClr val="000000"/>
                    </a:solidFill>
                  </a:rPr>
                  <a:t>等</a:t>
                </a:r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于</a:t>
                </a:r>
              </a:p>
            </p:txBody>
          </p:sp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83E69DEB-44BA-884E-8D89-EB67EB5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6136" y="5842661"/>
                <a:ext cx="139983" cy="259968"/>
              </a:xfrm>
              <a:prstGeom prst="rect">
                <a:avLst/>
              </a:prstGeom>
            </p:spPr>
          </p:pic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14BA219-516F-0E45-9CCC-2B2E028E9839}"/>
                  </a:ext>
                </a:extLst>
              </p:cNvPr>
              <p:cNvSpPr txBox="1"/>
              <p:nvPr/>
            </p:nvSpPr>
            <p:spPr>
              <a:xfrm>
                <a:off x="5864665" y="5739528"/>
                <a:ext cx="1118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。由于</a:t>
                </a: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283EA77C-0E56-D948-B817-AFEB25A59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8316" y="5806690"/>
                <a:ext cx="1576799" cy="355741"/>
              </a:xfrm>
              <a:prstGeom prst="rect">
                <a:avLst/>
              </a:prstGeom>
            </p:spPr>
          </p:pic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D892E3-FE28-2848-B60F-A5C99D357768}"/>
                  </a:ext>
                </a:extLst>
              </p:cNvPr>
              <p:cNvSpPr txBox="1"/>
              <p:nvPr/>
            </p:nvSpPr>
            <p:spPr>
              <a:xfrm>
                <a:off x="1257424" y="6280780"/>
                <a:ext cx="3559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根据归纳假设，可以得到</a:t>
                </a:r>
              </a:p>
            </p:txBody>
          </p:sp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F702FF03-86DB-9040-927B-A1933902F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73748" y="6298867"/>
                <a:ext cx="998899" cy="346557"/>
              </a:xfrm>
              <a:prstGeom prst="rect">
                <a:avLst/>
              </a:prstGeom>
            </p:spPr>
          </p:pic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B42283BA-82CA-854D-A990-A31D0B3180D5}"/>
                  </a:ext>
                </a:extLst>
              </p:cNvPr>
              <p:cNvSpPr txBox="1"/>
              <p:nvPr/>
            </p:nvSpPr>
            <p:spPr>
              <a:xfrm>
                <a:off x="5740344" y="6280780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8783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53A11D-A550-E74F-81F8-823DE5126415}"/>
              </a:ext>
            </a:extLst>
          </p:cNvPr>
          <p:cNvGrpSpPr/>
          <p:nvPr/>
        </p:nvGrpSpPr>
        <p:grpSpPr>
          <a:xfrm>
            <a:off x="1257424" y="2924944"/>
            <a:ext cx="6053250" cy="461665"/>
            <a:chOff x="1257424" y="2924944"/>
            <a:chExt cx="6053250" cy="461665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0093001-9A6A-AD46-9BE9-40A8D86BB7F5}"/>
                </a:ext>
              </a:extLst>
            </p:cNvPr>
            <p:cNvSpPr txBox="1"/>
            <p:nvPr/>
          </p:nvSpPr>
          <p:spPr>
            <a:xfrm>
              <a:off x="1257424" y="2924944"/>
              <a:ext cx="288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因此存在推导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D4A5EEE-0C28-DE47-A646-47A60E3A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312" y="2952691"/>
              <a:ext cx="3381834" cy="358201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26D11DC-6E9C-034E-B6CB-DE13116C0C31}"/>
                </a:ext>
              </a:extLst>
            </p:cNvPr>
            <p:cNvSpPr txBox="1"/>
            <p:nvPr/>
          </p:nvSpPr>
          <p:spPr>
            <a:xfrm>
              <a:off x="6677270" y="2924944"/>
              <a:ext cx="633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039F43-8E08-6E48-9218-A38221C235F1}"/>
              </a:ext>
            </a:extLst>
          </p:cNvPr>
          <p:cNvGrpSpPr/>
          <p:nvPr/>
        </p:nvGrpSpPr>
        <p:grpSpPr>
          <a:xfrm>
            <a:off x="1257424" y="3462806"/>
            <a:ext cx="7702772" cy="987952"/>
            <a:chOff x="1257424" y="3462806"/>
            <a:chExt cx="7702772" cy="987952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64A9D73-3A93-1047-A1E2-79D3FA229381}"/>
                </a:ext>
              </a:extLst>
            </p:cNvPr>
            <p:cNvSpPr txBox="1"/>
            <p:nvPr/>
          </p:nvSpPr>
          <p:spPr>
            <a:xfrm>
              <a:off x="1257424" y="3482670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然后证明当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2887855-E625-2047-BD36-37A7A0A0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572" y="3558663"/>
              <a:ext cx="1340639" cy="337440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139D2EE-2DDB-AA4D-B31D-13CAD98A276C}"/>
                </a:ext>
              </a:extLst>
            </p:cNvPr>
            <p:cNvSpPr txBox="1"/>
            <p:nvPr/>
          </p:nvSpPr>
          <p:spPr>
            <a:xfrm>
              <a:off x="4427984" y="3482670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</a:t>
              </a: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89CA198-1701-BD4B-8D82-65214F36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56" y="3625756"/>
              <a:ext cx="258072" cy="175489"/>
            </a:xfrm>
            <a:prstGeom prst="rect">
              <a:avLst/>
            </a:prstGeom>
          </p:spPr>
        </p:pic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CC2FD77-5A14-294A-824E-3D42F3544352}"/>
                </a:ext>
              </a:extLst>
            </p:cNvPr>
            <p:cNvSpPr txBox="1"/>
            <p:nvPr/>
          </p:nvSpPr>
          <p:spPr>
            <a:xfrm>
              <a:off x="5333861" y="3482670"/>
              <a:ext cx="1542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必然具备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C270B7E4-59C0-F946-AE41-7F1E9BD5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7920" y="3566616"/>
              <a:ext cx="723771" cy="250536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937EBEC-F48C-5A45-A393-A22E2C5DB958}"/>
                </a:ext>
              </a:extLst>
            </p:cNvPr>
            <p:cNvSpPr txBox="1"/>
            <p:nvPr/>
          </p:nvSpPr>
          <p:spPr>
            <a:xfrm>
              <a:off x="7417801" y="3462806"/>
              <a:ext cx="1542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85712E-BDE6-8F49-B9E5-9BC23B7DCD22}"/>
                </a:ext>
              </a:extLst>
            </p:cNvPr>
            <p:cNvSpPr txBox="1"/>
            <p:nvPr/>
          </p:nvSpPr>
          <p:spPr>
            <a:xfrm>
              <a:off x="1257424" y="3986140"/>
              <a:ext cx="1586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并且满足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EBC943CB-3CF9-6443-B4E0-C5B4B994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4978" y="4087241"/>
              <a:ext cx="1494974" cy="262753"/>
            </a:xfrm>
            <a:prstGeom prst="rect">
              <a:avLst/>
            </a:prstGeom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305C28E-6693-F041-87FD-3CF5B79A23F4}"/>
                </a:ext>
              </a:extLst>
            </p:cNvPr>
            <p:cNvSpPr txBox="1"/>
            <p:nvPr/>
          </p:nvSpPr>
          <p:spPr>
            <a:xfrm>
              <a:off x="4139952" y="3989093"/>
              <a:ext cx="347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。归纳于推导的步数。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EB9D9-5B06-5C41-93BC-21754BCC01F2}"/>
              </a:ext>
            </a:extLst>
          </p:cNvPr>
          <p:cNvGrpSpPr/>
          <p:nvPr/>
        </p:nvGrpSpPr>
        <p:grpSpPr>
          <a:xfrm>
            <a:off x="1257424" y="4551511"/>
            <a:ext cx="7325376" cy="965721"/>
            <a:chOff x="1257424" y="4551511"/>
            <a:chExt cx="7325376" cy="965721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B725EA1-8C14-EA4C-AFAA-754267387797}"/>
                </a:ext>
              </a:extLst>
            </p:cNvPr>
            <p:cNvSpPr txBox="1"/>
            <p:nvPr/>
          </p:nvSpPr>
          <p:spPr>
            <a:xfrm>
              <a:off x="1261148" y="4551511"/>
              <a:ext cx="6335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（基础）考虑推导步数为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的情况，即使用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23E7027-7EB6-8A44-AFED-29054DD25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1700" y="4652274"/>
              <a:ext cx="926464" cy="281967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40BE815-ABDA-CA4E-BACB-B54C83B38E6D}"/>
                </a:ext>
              </a:extLst>
            </p:cNvPr>
            <p:cNvSpPr txBox="1"/>
            <p:nvPr/>
          </p:nvSpPr>
          <p:spPr>
            <a:xfrm>
              <a:off x="7956376" y="4551511"/>
              <a:ext cx="62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2709048-F637-AD4C-B701-921CBC958917}"/>
                </a:ext>
              </a:extLst>
            </p:cNvPr>
            <p:cNvSpPr txBox="1"/>
            <p:nvPr/>
          </p:nvSpPr>
          <p:spPr>
            <a:xfrm>
              <a:off x="1257424" y="5055567"/>
              <a:ext cx="62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则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B225397-5757-C647-9C39-5BF9D8C8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5028" y="5115669"/>
              <a:ext cx="1281046" cy="308573"/>
            </a:xfrm>
            <a:prstGeom prst="rect">
              <a:avLst/>
            </a:prstGeom>
          </p:spPr>
        </p:pic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A8CC370-74F8-E048-BEA1-D253F01BAC41}"/>
                </a:ext>
              </a:extLst>
            </p:cNvPr>
            <p:cNvSpPr txBox="1"/>
            <p:nvPr/>
          </p:nvSpPr>
          <p:spPr>
            <a:xfrm>
              <a:off x="3079253" y="5055567"/>
              <a:ext cx="128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，满足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E94D9-74D9-BD46-AFF6-46D99233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5833" y="5131895"/>
              <a:ext cx="1732311" cy="304467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18FAA56-6929-664F-8EAE-BC9940DA63AA}"/>
                </a:ext>
              </a:extLst>
            </p:cNvPr>
            <p:cNvSpPr txBox="1"/>
            <p:nvPr/>
          </p:nvSpPr>
          <p:spPr>
            <a:xfrm>
              <a:off x="5868144" y="5039122"/>
              <a:ext cx="128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3BB54E4-E28D-D949-823D-C7B4935E90BF}"/>
              </a:ext>
            </a:extLst>
          </p:cNvPr>
          <p:cNvGrpSpPr/>
          <p:nvPr/>
        </p:nvGrpSpPr>
        <p:grpSpPr>
          <a:xfrm>
            <a:off x="1259632" y="5629959"/>
            <a:ext cx="7402306" cy="1005566"/>
            <a:chOff x="1259632" y="5629959"/>
            <a:chExt cx="7402306" cy="1005566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6AD4DC9-8D62-644B-8723-E50C78FDFEF4}"/>
                </a:ext>
              </a:extLst>
            </p:cNvPr>
            <p:cNvSpPr txBox="1"/>
            <p:nvPr/>
          </p:nvSpPr>
          <p:spPr>
            <a:xfrm>
              <a:off x="1261148" y="5629959"/>
              <a:ext cx="37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（归纳）假设推导步数为  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E34E0D3-334D-B34E-B703-A4BEE981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6088" y="5717804"/>
              <a:ext cx="167769" cy="256588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668AE1E-DC99-BB4E-A8FD-E0DD6CFD5403}"/>
                </a:ext>
              </a:extLst>
            </p:cNvPr>
            <p:cNvSpPr txBox="1"/>
            <p:nvPr/>
          </p:nvSpPr>
          <p:spPr>
            <a:xfrm>
              <a:off x="4953857" y="5629959"/>
              <a:ext cx="37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时成立，下面考虑推导步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4E14D62-0E8E-2E48-950E-6B27E36A444A}"/>
                </a:ext>
              </a:extLst>
            </p:cNvPr>
            <p:cNvSpPr txBox="1"/>
            <p:nvPr/>
          </p:nvSpPr>
          <p:spPr>
            <a:xfrm>
              <a:off x="1259632" y="6173860"/>
              <a:ext cx="85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数为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6317ED5-C488-DB4F-B60C-2587334E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38105" y="6285221"/>
              <a:ext cx="720079" cy="267722"/>
            </a:xfrm>
            <a:prstGeom prst="rect">
              <a:avLst/>
            </a:prstGeom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51FA43A-6914-6941-BE60-8110E156584F}"/>
                </a:ext>
              </a:extLst>
            </p:cNvPr>
            <p:cNvSpPr txBox="1"/>
            <p:nvPr/>
          </p:nvSpPr>
          <p:spPr>
            <a:xfrm>
              <a:off x="2759425" y="6165304"/>
              <a:ext cx="2454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490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0093001-9A6A-AD46-9BE9-40A8D86BB7F5}"/>
              </a:ext>
            </a:extLst>
          </p:cNvPr>
          <p:cNvSpPr txBox="1"/>
          <p:nvPr/>
        </p:nvSpPr>
        <p:spPr>
          <a:xfrm>
            <a:off x="1243799" y="2924944"/>
            <a:ext cx="547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下面分两种情况来讨论。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08094A-AFBC-694F-BD17-35298AFA081E}"/>
              </a:ext>
            </a:extLst>
          </p:cNvPr>
          <p:cNvGrpSpPr/>
          <p:nvPr/>
        </p:nvGrpSpPr>
        <p:grpSpPr>
          <a:xfrm>
            <a:off x="1257424" y="3543399"/>
            <a:ext cx="5474816" cy="927041"/>
            <a:chOff x="1257424" y="3543399"/>
            <a:chExt cx="5474816" cy="9270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19C5B4C-1D53-5346-B1E8-7AC3A2E1C79E}"/>
                </a:ext>
              </a:extLst>
            </p:cNvPr>
            <p:cNvSpPr txBox="1"/>
            <p:nvPr/>
          </p:nvSpPr>
          <p:spPr>
            <a:xfrm>
              <a:off x="1257424" y="3543399"/>
              <a:ext cx="5474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第一种情况是第一步使用了规则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749DF9-2475-8B44-8FF1-82EC38BA4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8532" y="4119463"/>
              <a:ext cx="2993628" cy="350977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109E34-9636-424E-82A5-D6911D56A567}"/>
              </a:ext>
            </a:extLst>
          </p:cNvPr>
          <p:cNvGrpSpPr/>
          <p:nvPr/>
        </p:nvGrpSpPr>
        <p:grpSpPr>
          <a:xfrm>
            <a:off x="1277462" y="4665909"/>
            <a:ext cx="7326986" cy="1643411"/>
            <a:chOff x="1277462" y="4665909"/>
            <a:chExt cx="7326986" cy="164341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0A0411-6E38-7944-9562-EA34C8AA7032}"/>
                </a:ext>
              </a:extLst>
            </p:cNvPr>
            <p:cNvSpPr txBox="1"/>
            <p:nvPr/>
          </p:nvSpPr>
          <p:spPr>
            <a:xfrm>
              <a:off x="1277462" y="4665910"/>
              <a:ext cx="1473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由于生成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9FE0822-3017-5742-9D40-E25596C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9386" y="4848596"/>
              <a:ext cx="174460" cy="15609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D0629F-F7CB-F342-B0AF-799705B3EC83}"/>
                </a:ext>
              </a:extLst>
            </p:cNvPr>
            <p:cNvSpPr txBox="1"/>
            <p:nvPr/>
          </p:nvSpPr>
          <p:spPr>
            <a:xfrm>
              <a:off x="2863846" y="4665910"/>
              <a:ext cx="1132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使用了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C64BD07-DC5A-D844-9C51-B357F707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4707" y="4768448"/>
              <a:ext cx="167769" cy="256588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9C28319-8DA8-4947-9D57-6722BD692A83}"/>
                </a:ext>
              </a:extLst>
            </p:cNvPr>
            <p:cNvSpPr txBox="1"/>
            <p:nvPr/>
          </p:nvSpPr>
          <p:spPr>
            <a:xfrm>
              <a:off x="4109244" y="4665910"/>
              <a:ext cx="3415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步推导，根据归纳假设，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5BE8476-9AB4-A046-8783-DFC4F004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3176" y="4818694"/>
              <a:ext cx="207880" cy="18599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ADB9C0-3F85-F74D-8C2F-2F1DBEAF6D7F}"/>
                </a:ext>
              </a:extLst>
            </p:cNvPr>
            <p:cNvSpPr txBox="1"/>
            <p:nvPr/>
          </p:nvSpPr>
          <p:spPr>
            <a:xfrm>
              <a:off x="7637636" y="4665909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CE69696-0753-B64F-8C7A-5474A47C3039}"/>
                </a:ext>
              </a:extLst>
            </p:cNvPr>
            <p:cNvSpPr txBox="1"/>
            <p:nvPr/>
          </p:nvSpPr>
          <p:spPr>
            <a:xfrm>
              <a:off x="1277462" y="5241974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写成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8673AF-D511-0140-9061-6EB1F86A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77446" y="5288911"/>
              <a:ext cx="1558450" cy="288207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4998703-A2A6-AD4D-9CDA-CF47F23867EB}"/>
                </a:ext>
              </a:extLst>
            </p:cNvPr>
            <p:cNvSpPr txBox="1"/>
            <p:nvPr/>
          </p:nvSpPr>
          <p:spPr>
            <a:xfrm>
              <a:off x="3625838" y="5224944"/>
              <a:ext cx="209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1B771EA-8216-2441-9818-69769AED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3142" y="5321299"/>
              <a:ext cx="1639798" cy="288207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7B817D-8064-5F4D-9327-35161451D94C}"/>
                </a:ext>
              </a:extLst>
            </p:cNvPr>
            <p:cNvSpPr txBox="1"/>
            <p:nvPr/>
          </p:nvSpPr>
          <p:spPr>
            <a:xfrm>
              <a:off x="7164288" y="5241974"/>
              <a:ext cx="122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。那么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7FA9A25-25D1-9E4C-9945-F434B827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407" y="5852942"/>
              <a:ext cx="2880561" cy="34441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9E49B0-72CC-7843-A67E-47CF5A92FCC5}"/>
                </a:ext>
              </a:extLst>
            </p:cNvPr>
            <p:cNvSpPr txBox="1"/>
            <p:nvPr/>
          </p:nvSpPr>
          <p:spPr>
            <a:xfrm>
              <a:off x="4283968" y="5847655"/>
              <a:ext cx="311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显然也满足条件。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007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9D4426-530F-104F-AA1D-14B10361C914}"/>
              </a:ext>
            </a:extLst>
          </p:cNvPr>
          <p:cNvGrpSpPr/>
          <p:nvPr/>
        </p:nvGrpSpPr>
        <p:grpSpPr>
          <a:xfrm>
            <a:off x="1277462" y="2948210"/>
            <a:ext cx="5474816" cy="863157"/>
            <a:chOff x="1277462" y="2948210"/>
            <a:chExt cx="5474816" cy="86315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19C5B4C-1D53-5346-B1E8-7AC3A2E1C79E}"/>
                </a:ext>
              </a:extLst>
            </p:cNvPr>
            <p:cNvSpPr txBox="1"/>
            <p:nvPr/>
          </p:nvSpPr>
          <p:spPr>
            <a:xfrm>
              <a:off x="1277462" y="2948210"/>
              <a:ext cx="5474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第二种情况是第一步使用了规则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64C2DC-5567-F142-91F3-DE49D48C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4753" y="3458181"/>
              <a:ext cx="3334494" cy="35318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ED6040-BA7D-CA46-B822-C4CF36DC68C8}"/>
              </a:ext>
            </a:extLst>
          </p:cNvPr>
          <p:cNvGrpSpPr/>
          <p:nvPr/>
        </p:nvGrpSpPr>
        <p:grpSpPr>
          <a:xfrm>
            <a:off x="1270031" y="4032672"/>
            <a:ext cx="7326986" cy="1643411"/>
            <a:chOff x="1270031" y="4032672"/>
            <a:chExt cx="7326986" cy="164341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0A0411-6E38-7944-9562-EA34C8AA7032}"/>
                </a:ext>
              </a:extLst>
            </p:cNvPr>
            <p:cNvSpPr txBox="1"/>
            <p:nvPr/>
          </p:nvSpPr>
          <p:spPr>
            <a:xfrm>
              <a:off x="1270031" y="4032673"/>
              <a:ext cx="1473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由于生成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9FE0822-3017-5742-9D40-E25596C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955" y="4215359"/>
              <a:ext cx="174460" cy="15609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D0629F-F7CB-F342-B0AF-799705B3EC83}"/>
                </a:ext>
              </a:extLst>
            </p:cNvPr>
            <p:cNvSpPr txBox="1"/>
            <p:nvPr/>
          </p:nvSpPr>
          <p:spPr>
            <a:xfrm>
              <a:off x="2856415" y="4032673"/>
              <a:ext cx="1132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使用了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C64BD07-DC5A-D844-9C51-B357F707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7276" y="4135211"/>
              <a:ext cx="167769" cy="256588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9C28319-8DA8-4947-9D57-6722BD692A83}"/>
                </a:ext>
              </a:extLst>
            </p:cNvPr>
            <p:cNvSpPr txBox="1"/>
            <p:nvPr/>
          </p:nvSpPr>
          <p:spPr>
            <a:xfrm>
              <a:off x="4101813" y="4032673"/>
              <a:ext cx="3415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步推导，根据归纳假设，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5BE8476-9AB4-A046-8783-DFC4F004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5745" y="4185457"/>
              <a:ext cx="207880" cy="18599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ADB9C0-3F85-F74D-8C2F-2F1DBEAF6D7F}"/>
                </a:ext>
              </a:extLst>
            </p:cNvPr>
            <p:cNvSpPr txBox="1"/>
            <p:nvPr/>
          </p:nvSpPr>
          <p:spPr>
            <a:xfrm>
              <a:off x="7630205" y="4032672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CE69696-0753-B64F-8C7A-5474A47C3039}"/>
                </a:ext>
              </a:extLst>
            </p:cNvPr>
            <p:cNvSpPr txBox="1"/>
            <p:nvPr/>
          </p:nvSpPr>
          <p:spPr>
            <a:xfrm>
              <a:off x="1270031" y="4608737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写成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8673AF-D511-0140-9061-6EB1F86A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70015" y="4688062"/>
              <a:ext cx="1548392" cy="286347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4998703-A2A6-AD4D-9CDA-CF47F23867EB}"/>
                </a:ext>
              </a:extLst>
            </p:cNvPr>
            <p:cNvSpPr txBox="1"/>
            <p:nvPr/>
          </p:nvSpPr>
          <p:spPr>
            <a:xfrm>
              <a:off x="3618407" y="4591707"/>
              <a:ext cx="209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1B771EA-8216-2441-9818-69769AED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5711" y="4688062"/>
              <a:ext cx="1639798" cy="288207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7B817D-8064-5F4D-9327-35161451D94C}"/>
                </a:ext>
              </a:extLst>
            </p:cNvPr>
            <p:cNvSpPr txBox="1"/>
            <p:nvPr/>
          </p:nvSpPr>
          <p:spPr>
            <a:xfrm>
              <a:off x="7156857" y="4608737"/>
              <a:ext cx="122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。那么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9E49B0-72CC-7843-A67E-47CF5A92FCC5}"/>
                </a:ext>
              </a:extLst>
            </p:cNvPr>
            <p:cNvSpPr txBox="1"/>
            <p:nvPr/>
          </p:nvSpPr>
          <p:spPr>
            <a:xfrm>
              <a:off x="4572000" y="5214418"/>
              <a:ext cx="311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显然也满足条件。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5679A36-289C-2C4E-9F4B-6CD4D1B5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360" y="5253280"/>
              <a:ext cx="3208512" cy="324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2328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7C4EEE-80A8-7247-8322-C42A6BACA16D}"/>
              </a:ext>
            </a:extLst>
          </p:cNvPr>
          <p:cNvGrpSpPr/>
          <p:nvPr/>
        </p:nvGrpSpPr>
        <p:grpSpPr>
          <a:xfrm>
            <a:off x="1084167" y="3327375"/>
            <a:ext cx="7668214" cy="965721"/>
            <a:chOff x="1084167" y="3327375"/>
            <a:chExt cx="7668214" cy="96572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8029C5-4EEF-2E41-BCBA-FF8578E6432C}"/>
                </a:ext>
              </a:extLst>
            </p:cNvPr>
            <p:cNvSpPr txBox="1"/>
            <p:nvPr/>
          </p:nvSpPr>
          <p:spPr>
            <a:xfrm>
              <a:off x="1084167" y="3327375"/>
              <a:ext cx="7664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仔细观察，可以发现两个产生式相互“纠缠”。因此可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91F353B-0F58-6C4A-98B7-38F177B93A0B}"/>
                </a:ext>
              </a:extLst>
            </p:cNvPr>
            <p:cNvSpPr txBox="1"/>
            <p:nvPr/>
          </p:nvSpPr>
          <p:spPr>
            <a:xfrm>
              <a:off x="1088084" y="3831431"/>
              <a:ext cx="7664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以使用互归纳法。引入两个命题：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373C1F-1FE3-294A-B87A-BC850C6618DD}"/>
              </a:ext>
            </a:extLst>
          </p:cNvPr>
          <p:cNvGrpSpPr/>
          <p:nvPr/>
        </p:nvGrpSpPr>
        <p:grpSpPr>
          <a:xfrm>
            <a:off x="1133376" y="4407495"/>
            <a:ext cx="7585623" cy="461665"/>
            <a:chOff x="1133376" y="4407495"/>
            <a:chExt cx="7585623" cy="46166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39B19BF-DC28-124D-8ACF-3F3BED964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376" y="4479182"/>
              <a:ext cx="841727" cy="366399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777354F-F3DF-AC4A-BF04-1BD2970A339B}"/>
                </a:ext>
              </a:extLst>
            </p:cNvPr>
            <p:cNvSpPr txBox="1"/>
            <p:nvPr/>
          </p:nvSpPr>
          <p:spPr>
            <a:xfrm>
              <a:off x="1962609" y="4407495"/>
              <a:ext cx="84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：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249CCCF-6A33-E14A-8D5C-F4F1ACFC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9752" y="4435619"/>
              <a:ext cx="6379247" cy="433541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716FD13-B4F7-F04D-AB0B-811EC27DE4B9}"/>
              </a:ext>
            </a:extLst>
          </p:cNvPr>
          <p:cNvGrpSpPr/>
          <p:nvPr/>
        </p:nvGrpSpPr>
        <p:grpSpPr>
          <a:xfrm>
            <a:off x="1119394" y="4867232"/>
            <a:ext cx="7599604" cy="505984"/>
            <a:chOff x="1119394" y="4867232"/>
            <a:chExt cx="7599604" cy="50598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D693D09-BF5E-484D-BF9E-DDAD12ED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394" y="4964400"/>
              <a:ext cx="860318" cy="374491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F7C6F13-1DB7-1E44-B685-EC99C21DC946}"/>
                </a:ext>
              </a:extLst>
            </p:cNvPr>
            <p:cNvSpPr txBox="1"/>
            <p:nvPr/>
          </p:nvSpPr>
          <p:spPr>
            <a:xfrm>
              <a:off x="1962609" y="4867232"/>
              <a:ext cx="84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：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AAB83FB-F958-A848-9587-E5FA9F14D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9751" y="4941769"/>
              <a:ext cx="6379247" cy="431447"/>
            </a:xfrm>
            <a:prstGeom prst="rect">
              <a:avLst/>
            </a:prstGeom>
          </p:spPr>
        </p:pic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883FD9C7-4097-F14B-BD21-B3B1F66AE05B}"/>
              </a:ext>
            </a:extLst>
          </p:cNvPr>
          <p:cNvSpPr txBox="1"/>
          <p:nvPr/>
        </p:nvSpPr>
        <p:spPr>
          <a:xfrm>
            <a:off x="1021276" y="5495680"/>
            <a:ext cx="7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可以使用这两个命题相互支撑，归纳于推导步数。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27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55F0F70-1DFB-7344-A350-5B2589B967BA}"/>
              </a:ext>
            </a:extLst>
          </p:cNvPr>
          <p:cNvGrpSpPr/>
          <p:nvPr/>
        </p:nvGrpSpPr>
        <p:grpSpPr>
          <a:xfrm>
            <a:off x="1022917" y="3327375"/>
            <a:ext cx="7725547" cy="958964"/>
            <a:chOff x="1022917" y="3327375"/>
            <a:chExt cx="7725547" cy="95896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B06048-2202-E14F-8DA8-0F4C1C060D51}"/>
                </a:ext>
              </a:extLst>
            </p:cNvPr>
            <p:cNvSpPr txBox="1"/>
            <p:nvPr/>
          </p:nvSpPr>
          <p:spPr>
            <a:xfrm>
              <a:off x="1022917" y="3327375"/>
              <a:ext cx="211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（基础）考察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99B03AF-36DE-5D48-9A8C-893FB3D19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5377" y="3411195"/>
              <a:ext cx="687707" cy="31413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4D47C20-13A2-7B4F-9335-9D1666EA7EFD}"/>
                </a:ext>
              </a:extLst>
            </p:cNvPr>
            <p:cNvSpPr txBox="1"/>
            <p:nvPr/>
          </p:nvSpPr>
          <p:spPr>
            <a:xfrm>
              <a:off x="3683083" y="3327375"/>
              <a:ext cx="4633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，即当推导步数为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时，只能使用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A98E0A-72F1-9143-8E24-C704C99F960C}"/>
                </a:ext>
              </a:extLst>
            </p:cNvPr>
            <p:cNvSpPr txBox="1"/>
            <p:nvPr/>
          </p:nvSpPr>
          <p:spPr>
            <a:xfrm>
              <a:off x="1096254" y="3824674"/>
              <a:ext cx="1191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产生式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E1D7C7-01F9-9641-B176-65E4A259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1914" y="3933566"/>
              <a:ext cx="868827" cy="25879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B9FDF46-EFCD-9D42-9074-3B6CACD4E7DD}"/>
                </a:ext>
              </a:extLst>
            </p:cNvPr>
            <p:cNvSpPr txBox="1"/>
            <p:nvPr/>
          </p:nvSpPr>
          <p:spPr>
            <a:xfrm>
              <a:off x="3059832" y="3824674"/>
              <a:ext cx="950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，则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AF8990-F93D-7841-8F24-87C177FC8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2478" y="3930071"/>
              <a:ext cx="858744" cy="250869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9C451E4-7635-4D4F-8B6F-ACB3BB2C66C8}"/>
                </a:ext>
              </a:extLst>
            </p:cNvPr>
            <p:cNvSpPr txBox="1"/>
            <p:nvPr/>
          </p:nvSpPr>
          <p:spPr>
            <a:xfrm>
              <a:off x="4807530" y="3824674"/>
              <a:ext cx="3940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多一个。成立。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57970D-B31D-D34B-91D9-AE66334CFF12}"/>
              </a:ext>
            </a:extLst>
          </p:cNvPr>
          <p:cNvGrpSpPr/>
          <p:nvPr/>
        </p:nvGrpSpPr>
        <p:grpSpPr>
          <a:xfrm>
            <a:off x="1084168" y="4374328"/>
            <a:ext cx="7573586" cy="998888"/>
            <a:chOff x="1084168" y="4374328"/>
            <a:chExt cx="7573586" cy="99888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19859A1-6679-A245-83D3-698D085FCE85}"/>
                </a:ext>
              </a:extLst>
            </p:cNvPr>
            <p:cNvSpPr txBox="1"/>
            <p:nvPr/>
          </p:nvSpPr>
          <p:spPr>
            <a:xfrm>
              <a:off x="1084168" y="4374328"/>
              <a:ext cx="1127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再考察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B872EE7-3655-7542-B415-BE9530A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6" y="4437112"/>
              <a:ext cx="759185" cy="346788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0615845-552C-8D43-A92F-8E3207E71037}"/>
                </a:ext>
              </a:extLst>
            </p:cNvPr>
            <p:cNvSpPr txBox="1"/>
            <p:nvPr/>
          </p:nvSpPr>
          <p:spPr>
            <a:xfrm>
              <a:off x="2940312" y="4379673"/>
              <a:ext cx="5717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，即当推导步数为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时，只能使用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7F8F51E-D38E-244A-96F6-25317B9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207" y="5016202"/>
              <a:ext cx="907667" cy="24081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AEECE87-2E7C-5C4C-BA71-50E4A6123CAC}"/>
                </a:ext>
              </a:extLst>
            </p:cNvPr>
            <p:cNvSpPr txBox="1"/>
            <p:nvPr/>
          </p:nvSpPr>
          <p:spPr>
            <a:xfrm>
              <a:off x="2045119" y="4911551"/>
              <a:ext cx="950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，则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CE99A4C-776C-C743-A133-9A614FF8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7357" y="5030163"/>
              <a:ext cx="845726" cy="241636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B60E1D3-64E8-184A-855A-F7AC4E43B7FB}"/>
                </a:ext>
              </a:extLst>
            </p:cNvPr>
            <p:cNvSpPr txBox="1"/>
            <p:nvPr/>
          </p:nvSpPr>
          <p:spPr>
            <a:xfrm>
              <a:off x="3683083" y="4905774"/>
              <a:ext cx="3940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多一个。成立。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60A1B1-F52B-5F47-9664-E5895187161B}"/>
              </a:ext>
            </a:extLst>
          </p:cNvPr>
          <p:cNvGrpSpPr/>
          <p:nvPr/>
        </p:nvGrpSpPr>
        <p:grpSpPr>
          <a:xfrm>
            <a:off x="1022917" y="5500866"/>
            <a:ext cx="7851307" cy="952602"/>
            <a:chOff x="1022917" y="5500866"/>
            <a:chExt cx="7851307" cy="95260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51502E-44B4-CE4C-A04A-7C548F488351}"/>
                </a:ext>
              </a:extLst>
            </p:cNvPr>
            <p:cNvSpPr txBox="1"/>
            <p:nvPr/>
          </p:nvSpPr>
          <p:spPr>
            <a:xfrm>
              <a:off x="1022917" y="5500867"/>
              <a:ext cx="211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（归纳）假设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8C79DDA-6686-0845-814C-A85987BA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2501" y="5611294"/>
              <a:ext cx="687706" cy="299354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BEF08DB-6543-5E4D-B7BB-63203A2529F2}"/>
                </a:ext>
              </a:extLst>
            </p:cNvPr>
            <p:cNvSpPr txBox="1"/>
            <p:nvPr/>
          </p:nvSpPr>
          <p:spPr>
            <a:xfrm>
              <a:off x="3664385" y="5530138"/>
              <a:ext cx="515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和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758118E-6E4F-AB46-9B3A-116064A6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35112" y="5611294"/>
              <a:ext cx="687708" cy="299355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9969ED3-94BE-2A4E-B29B-B52F2B8390CD}"/>
                </a:ext>
              </a:extLst>
            </p:cNvPr>
            <p:cNvSpPr txBox="1"/>
            <p:nvPr/>
          </p:nvSpPr>
          <p:spPr>
            <a:xfrm>
              <a:off x="4807530" y="5511104"/>
              <a:ext cx="3313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成立，即在推导步数为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29A34B0-4577-0C42-B562-6481FF84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982" y="5671783"/>
              <a:ext cx="210289" cy="178746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F24688-C6CB-2647-A5B2-4720417090CA}"/>
                </a:ext>
              </a:extLst>
            </p:cNvPr>
            <p:cNvSpPr txBox="1"/>
            <p:nvPr/>
          </p:nvSpPr>
          <p:spPr>
            <a:xfrm>
              <a:off x="8217272" y="5500866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12BBD16-D981-6347-8569-ECF9B480A093}"/>
                </a:ext>
              </a:extLst>
            </p:cNvPr>
            <p:cNvSpPr txBox="1"/>
            <p:nvPr/>
          </p:nvSpPr>
          <p:spPr>
            <a:xfrm>
              <a:off x="1167812" y="5991803"/>
              <a:ext cx="4268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时成立。下面考察推导步数为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6B6F567-9065-FF4C-AE8B-42ADF4AD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43323" y="6084449"/>
              <a:ext cx="789631" cy="276371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85E7C41-9412-6B4C-9723-A14E99836FAA}"/>
                </a:ext>
              </a:extLst>
            </p:cNvPr>
            <p:cNvSpPr txBox="1"/>
            <p:nvPr/>
          </p:nvSpPr>
          <p:spPr>
            <a:xfrm>
              <a:off x="6132954" y="5979408"/>
              <a:ext cx="1752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826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208D2B1-831B-0640-AA41-1C8E8EB83FA1}"/>
              </a:ext>
            </a:extLst>
          </p:cNvPr>
          <p:cNvGrpSpPr/>
          <p:nvPr/>
        </p:nvGrpSpPr>
        <p:grpSpPr>
          <a:xfrm>
            <a:off x="1026371" y="3327375"/>
            <a:ext cx="7887987" cy="2597484"/>
            <a:chOff x="1026371" y="3327375"/>
            <a:chExt cx="7887987" cy="259748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B06048-2202-E14F-8DA8-0F4C1C060D51}"/>
                </a:ext>
              </a:extLst>
            </p:cNvPr>
            <p:cNvSpPr txBox="1"/>
            <p:nvPr/>
          </p:nvSpPr>
          <p:spPr>
            <a:xfrm>
              <a:off x="1049144" y="3327375"/>
              <a:ext cx="858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3D55B26-331B-E643-ACC7-F95F1227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8595" y="3417862"/>
              <a:ext cx="1287991" cy="326409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7FAF1C0-F39C-334B-AC3F-5F734500D213}"/>
                </a:ext>
              </a:extLst>
            </p:cNvPr>
            <p:cNvSpPr txBox="1"/>
            <p:nvPr/>
          </p:nvSpPr>
          <p:spPr>
            <a:xfrm>
              <a:off x="3139048" y="3327375"/>
              <a:ext cx="546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，假设在推导的第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步使用了产生式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F0D6BE4-E66A-AD42-8AAF-36D31837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3376" y="3925866"/>
              <a:ext cx="1287991" cy="261332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D762004-AF0E-D74D-9909-3F706FE9A76C}"/>
                </a:ext>
              </a:extLst>
            </p:cNvPr>
            <p:cNvSpPr txBox="1"/>
            <p:nvPr/>
          </p:nvSpPr>
          <p:spPr>
            <a:xfrm>
              <a:off x="2421367" y="3819539"/>
              <a:ext cx="150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时，则有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4715B61-38C3-654A-ACCE-DCA41792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1261" y="3859274"/>
              <a:ext cx="2128891" cy="327522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D1AAAD4-DB84-954F-9FCE-AA460B793740}"/>
                </a:ext>
              </a:extLst>
            </p:cNvPr>
            <p:cNvSpPr txBox="1"/>
            <p:nvPr/>
          </p:nvSpPr>
          <p:spPr>
            <a:xfrm>
              <a:off x="5940152" y="3819539"/>
              <a:ext cx="1389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66DB676-770F-6842-B2DF-AEB06C4A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1295" y="3955594"/>
              <a:ext cx="235150" cy="159902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02F7B5-5076-5C46-A612-A489EF23F52B}"/>
                </a:ext>
              </a:extLst>
            </p:cNvPr>
            <p:cNvSpPr txBox="1"/>
            <p:nvPr/>
          </p:nvSpPr>
          <p:spPr>
            <a:xfrm>
              <a:off x="7406445" y="3804712"/>
              <a:ext cx="150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可以写成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85566D5-7CAE-7D40-9729-C7083667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3376" y="4480879"/>
              <a:ext cx="1206376" cy="245045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878FDB9-345C-F04A-AB7B-D1026FF4D4F0}"/>
                </a:ext>
              </a:extLst>
            </p:cNvPr>
            <p:cNvSpPr txBox="1"/>
            <p:nvPr/>
          </p:nvSpPr>
          <p:spPr>
            <a:xfrm>
              <a:off x="2339752" y="4359906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的形式。由于推导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35D648E-79AD-9A43-83F4-5F5F983B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77493" y="4388382"/>
              <a:ext cx="962659" cy="324063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7D51213-30F1-F540-961A-903C27FC95B6}"/>
                </a:ext>
              </a:extLst>
            </p:cNvPr>
            <p:cNvSpPr txBox="1"/>
            <p:nvPr/>
          </p:nvSpPr>
          <p:spPr>
            <a:xfrm>
              <a:off x="5957861" y="4345079"/>
              <a:ext cx="962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24FD0616-9AE1-114E-9008-7D16662D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01986" y="4480879"/>
              <a:ext cx="210531" cy="178951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75BE4BE-DE10-6F41-89E1-311F0A09DF9B}"/>
                </a:ext>
              </a:extLst>
            </p:cNvPr>
            <p:cNvSpPr txBox="1"/>
            <p:nvPr/>
          </p:nvSpPr>
          <p:spPr>
            <a:xfrm>
              <a:off x="6925423" y="4345931"/>
              <a:ext cx="1745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步推导得到，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425DE6E-578C-7448-AA9C-1EEDD4A36C4F}"/>
                </a:ext>
              </a:extLst>
            </p:cNvPr>
            <p:cNvSpPr txBox="1"/>
            <p:nvPr/>
          </p:nvSpPr>
          <p:spPr>
            <a:xfrm>
              <a:off x="1034863" y="4911551"/>
              <a:ext cx="2529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根据归纳假设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E034B00-AC0C-B94F-BE3E-05DAFC6A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83014" y="5005557"/>
              <a:ext cx="749283" cy="32615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A25EAAB-ABC2-9C44-97C7-A95B0D4013D0}"/>
                </a:ext>
              </a:extLst>
            </p:cNvPr>
            <p:cNvSpPr txBox="1"/>
            <p:nvPr/>
          </p:nvSpPr>
          <p:spPr>
            <a:xfrm>
              <a:off x="3714931" y="4911551"/>
              <a:ext cx="8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可知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3D9A3E6-1182-C548-9A47-298CA261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51350" y="5091877"/>
              <a:ext cx="177097" cy="158455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453957-95F2-D74C-B593-E1109F613B89}"/>
                </a:ext>
              </a:extLst>
            </p:cNvPr>
            <p:cNvSpPr txBox="1"/>
            <p:nvPr/>
          </p:nvSpPr>
          <p:spPr>
            <a:xfrm>
              <a:off x="4628446" y="4911550"/>
              <a:ext cx="4042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中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多一个，因此</a:t>
              </a: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ED4A20F-4ECF-6B40-90C4-7D488412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35954" y="5088685"/>
              <a:ext cx="235150" cy="159902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CD4A6B4-553F-EE41-850D-462ED99021A0}"/>
                </a:ext>
              </a:extLst>
            </p:cNvPr>
            <p:cNvSpPr txBox="1"/>
            <p:nvPr/>
          </p:nvSpPr>
          <p:spPr>
            <a:xfrm>
              <a:off x="1026371" y="5463194"/>
              <a:ext cx="476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中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多一个。命题成立。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917ACA0-67EE-354F-8053-49B69BD1034D}"/>
              </a:ext>
            </a:extLst>
          </p:cNvPr>
          <p:cNvGrpSpPr/>
          <p:nvPr/>
        </p:nvGrpSpPr>
        <p:grpSpPr>
          <a:xfrm>
            <a:off x="1156523" y="6058240"/>
            <a:ext cx="6049319" cy="461665"/>
            <a:chOff x="1156523" y="6058240"/>
            <a:chExt cx="6049319" cy="46166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AE2624A-3601-444C-AE4E-529DE214C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56523" y="6137721"/>
              <a:ext cx="1264844" cy="320543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69DBF37-650E-2449-B560-F71EC599A43B}"/>
                </a:ext>
              </a:extLst>
            </p:cNvPr>
            <p:cNvSpPr txBox="1"/>
            <p:nvPr/>
          </p:nvSpPr>
          <p:spPr>
            <a:xfrm>
              <a:off x="2436077" y="6058240"/>
              <a:ext cx="476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可以类似地处理。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7238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B06048-2202-E14F-8DA8-0F4C1C060D51}"/>
              </a:ext>
            </a:extLst>
          </p:cNvPr>
          <p:cNvSpPr txBox="1"/>
          <p:nvPr/>
        </p:nvSpPr>
        <p:spPr>
          <a:xfrm>
            <a:off x="1049144" y="3327375"/>
            <a:ext cx="496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两个命题的相互支撑关系如下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6063B-63D0-8845-8010-CED157C52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188" y="4423172"/>
            <a:ext cx="781915" cy="357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522811-83B1-214F-B333-9931380B8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3188" y="5293058"/>
            <a:ext cx="781915" cy="357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BFADA0-D764-FD47-A75F-E937D3E10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045" y="5293057"/>
            <a:ext cx="781915" cy="3571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BA4507-0B5D-9041-8CE2-FB88A3EA1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675" y="4415328"/>
            <a:ext cx="802325" cy="36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28A94-4BFC-774B-8F0A-551C94FA6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6572" y="4423172"/>
            <a:ext cx="796382" cy="3637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68C73E-7514-974B-B282-76BEA17EC8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5369" y="5299665"/>
            <a:ext cx="781915" cy="357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8BD284-3BF2-A141-9708-7D826E5A70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9112" y="5007127"/>
            <a:ext cx="469900" cy="63500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4C0BD14-646A-D14E-B179-794464840FAE}"/>
              </a:ext>
            </a:extLst>
          </p:cNvPr>
          <p:cNvCxnSpPr>
            <a:stCxn id="4" idx="3"/>
            <a:endCxn id="7" idx="1"/>
          </p:cNvCxnSpPr>
          <p:nvPr/>
        </p:nvCxnSpPr>
        <p:spPr bwMode="auto">
          <a:xfrm>
            <a:off x="3005103" y="4601758"/>
            <a:ext cx="766942" cy="86988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0A626DD-721C-4548-8D0E-8615BFF410DB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 bwMode="auto">
          <a:xfrm flipV="1">
            <a:off x="3005103" y="4598575"/>
            <a:ext cx="764572" cy="87306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1597A9A-3730-E843-AADD-D6771A8333A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 bwMode="auto">
          <a:xfrm>
            <a:off x="4572000" y="4598575"/>
            <a:ext cx="763369" cy="87967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3E6A870D-B2A6-F34F-9777-2C719D9012C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 flipV="1">
            <a:off x="4553960" y="4605062"/>
            <a:ext cx="782612" cy="86658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33635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395288" y="1125538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证明给定语言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是某个文法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827088" y="1824038"/>
            <a:ext cx="817086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举例</a:t>
            </a:r>
            <a:endParaRPr lang="zh-CN" altLang="en-US" sz="28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!!Exercise 5.1.8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考虑定义了下面的产生式的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  <a:p>
            <a:pPr lvl="1"/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Wingdings" pitchFamily="2" charset="2"/>
              </a:rPr>
              <a:t>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aSbS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</a:t>
            </a:r>
            <a:r>
              <a:rPr lang="en-US" altLang="zh-CN" sz="2400" b="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bSaS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ε</a:t>
            </a:r>
          </a:p>
          <a:p>
            <a:pPr lvl="1"/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是所有有相同个数的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的串的集合。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Char char="-"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证明思路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用归纳法证明：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若串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中包含相同个数的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.</a:t>
            </a:r>
          </a:p>
          <a:p>
            <a:pPr lvl="1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（通过对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进行归纳来证明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中，即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若</a:t>
            </a:r>
            <a:r>
              <a:rPr lang="zh-CN" altLang="en-US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中包含相同个数的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lvl="1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（对从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的推导过程的步数进行归纳 ）</a:t>
            </a:r>
          </a:p>
          <a:p>
            <a:pPr>
              <a:buClr>
                <a:srgbClr val="800080"/>
              </a:buClr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（留作作业）</a:t>
            </a:r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92E49-F9C1-3A42-A56A-FA9B0CD8BAA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395288" y="1019175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证明给定语言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是某个文法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684213" y="1628775"/>
            <a:ext cx="828040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举例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为上下文无关文法，其终结符集合为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，开始</a:t>
            </a:r>
          </a:p>
          <a:p>
            <a:pP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符号为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，产生式集合如下：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aB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bAA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bS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aBB</a:t>
            </a:r>
            <a:endParaRPr lang="en-US" altLang="zh-CN" dirty="0">
              <a:solidFill>
                <a:srgbClr val="333399"/>
              </a:solidFill>
              <a:latin typeface="Arial" pitchFamily="34" charset="0"/>
            </a:endParaRPr>
          </a:p>
          <a:p>
            <a:pPr lvl="1"/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试证明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a, 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*,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occur(w, a) = occur(w, b)</a:t>
            </a:r>
            <a:r>
              <a:rPr lang="en-US" altLang="zh-CN" dirty="0"/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}.</a:t>
            </a: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其中，对于符号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和串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表示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中出现的次数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证明思路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用互归纳法证明：对所有的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a, 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*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，如下三个等价式成立：</a:t>
            </a:r>
          </a:p>
          <a:p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) =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|&gt;0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occur(a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= occur(b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+ 1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|&gt;0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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occur(b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= occur(a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+ 1</a:t>
            </a:r>
            <a:r>
              <a:rPr lang="en-US" altLang="zh-CN" dirty="0"/>
              <a:t> </a:t>
            </a:r>
          </a:p>
          <a:p>
            <a:endParaRPr lang="en-US" altLang="zh-CN" sz="1000" dirty="0"/>
          </a:p>
          <a:p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（留作思考题）</a:t>
            </a:r>
          </a:p>
        </p:txBody>
      </p:sp>
      <p:sp>
        <p:nvSpPr>
          <p:cNvPr id="184330" name="Rectangle 10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2C008-07B9-1044-9816-A72BE404A30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762000" y="2060575"/>
            <a:ext cx="80010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(1)  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{S},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{0,1}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其中产生式集合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0S1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685800" y="1265238"/>
            <a:ext cx="739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上下文无关文法举例</a:t>
            </a:r>
          </a:p>
        </p:txBody>
      </p:sp>
      <p:sp>
        <p:nvSpPr>
          <p:cNvPr id="163867" name="Text Box 27"/>
          <p:cNvSpPr txBox="1">
            <a:spLocks noChangeArrowheads="1"/>
          </p:cNvSpPr>
          <p:nvPr/>
        </p:nvSpPr>
        <p:spPr bwMode="auto">
          <a:xfrm>
            <a:off x="762000" y="3500438"/>
            <a:ext cx="6934200" cy="313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(2)  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</a:t>
            </a:r>
          </a:p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其中产式集合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</p:txBody>
      </p:sp>
      <p:sp>
        <p:nvSpPr>
          <p:cNvPr id="163870" name="Rectangle 30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9045B9-5718-BB44-B1C6-4AF1D24477B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7" grpId="0" autoUpdateAnimBg="0"/>
      <p:bldP spid="16386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654050" y="1412875"/>
            <a:ext cx="83820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文法</a:t>
            </a:r>
            <a:r>
              <a:rPr lang="zh-CN" altLang="en-US" sz="28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grammar</a:t>
            </a:r>
            <a:r>
              <a:rPr lang="zh-CN" altLang="en-US" sz="28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文法是一个四元组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及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的含义如前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Chomsky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通过对产生式施加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不同的限制，把文法分成四种类型，即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</p:txBody>
      </p: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7E2E0C-96C7-2045-8218-64EE431F6EE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684213" y="1412875"/>
            <a:ext cx="8280400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0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, 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(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，但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中至少包含一个非终结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   符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型文法的能力相当于图灵机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Turing machines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34752A-709E-724D-BF78-72788C0A83E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612775" y="1362075"/>
            <a:ext cx="82073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满足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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，仅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例外，且要求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不得出现在任何产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生式的右部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型文法也称谓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上下文有关文法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sensitive grammars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上下文有关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型文法的能力相当的一种状态机模型为线性有界自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动机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 dirty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 dirty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 dirty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DDAAD8-B6A9-7446-9CFD-C47F8BD73F8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684213" y="1341438"/>
            <a:ext cx="81534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上下文无关文法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上下文无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  关语言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型文法的能力相当的一种状态机模型为下推自动机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Pushdown Automata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05F4C-6AEB-1A47-A7F9-C205392CDF0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685800" y="1519238"/>
            <a:ext cx="8153400" cy="35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 3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A, B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 </a:t>
            </a:r>
            <a:r>
              <a:rPr lang="en-US" altLang="zh-CN" sz="2400" b="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{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型文法也称为正规文法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正规语言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型文法的能力等价于有限状态自动机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D76CA6-1A4D-7D4D-9148-62EA33FA2F48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70" name="Group 94"/>
          <p:cNvGrpSpPr>
            <a:grpSpLocks/>
          </p:cNvGrpSpPr>
          <p:nvPr/>
        </p:nvGrpSpPr>
        <p:grpSpPr bwMode="auto">
          <a:xfrm>
            <a:off x="6019800" y="2667000"/>
            <a:ext cx="2286000" cy="2362200"/>
            <a:chOff x="3936" y="1824"/>
            <a:chExt cx="1440" cy="1440"/>
          </a:xfrm>
        </p:grpSpPr>
        <p:sp>
          <p:nvSpPr>
            <p:cNvPr id="152588" name="Text Box 12"/>
            <p:cNvSpPr txBox="1">
              <a:spLocks noChangeArrowheads="1"/>
            </p:cNvSpPr>
            <p:nvPr/>
          </p:nvSpPr>
          <p:spPr bwMode="auto">
            <a:xfrm>
              <a:off x="3984" y="1824"/>
              <a:ext cx="1392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3936" y="1824"/>
              <a:ext cx="1392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685800" y="1125538"/>
            <a:ext cx="8153400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归约过程自下而上构造了一棵树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的一个归约过程可以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认为是构造了如下一棵树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grpSp>
        <p:nvGrpSpPr>
          <p:cNvPr id="152669" name="Group 93"/>
          <p:cNvGrpSpPr>
            <a:grpSpLocks/>
          </p:cNvGrpSpPr>
          <p:nvPr/>
        </p:nvGrpSpPr>
        <p:grpSpPr bwMode="auto">
          <a:xfrm>
            <a:off x="533400" y="5105400"/>
            <a:ext cx="8447088" cy="1398588"/>
            <a:chOff x="240" y="3360"/>
            <a:chExt cx="5321" cy="624"/>
          </a:xfrm>
        </p:grpSpPr>
        <p:sp>
          <p:nvSpPr>
            <p:cNvPr id="152636" name="Rectangle 60"/>
            <p:cNvSpPr>
              <a:spLocks noChangeArrowheads="1"/>
            </p:cNvSpPr>
            <p:nvPr/>
          </p:nvSpPr>
          <p:spPr bwMode="auto">
            <a:xfrm>
              <a:off x="720" y="3437"/>
              <a:ext cx="782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d)</a:t>
              </a:r>
            </a:p>
          </p:txBody>
        </p:sp>
        <p:grpSp>
          <p:nvGrpSpPr>
            <p:cNvPr id="152637" name="Group 61"/>
            <p:cNvGrpSpPr>
              <a:grpSpLocks/>
            </p:cNvGrpSpPr>
            <p:nvPr/>
          </p:nvGrpSpPr>
          <p:grpSpPr bwMode="auto">
            <a:xfrm>
              <a:off x="1536" y="3360"/>
              <a:ext cx="480" cy="274"/>
              <a:chOff x="1536" y="3360"/>
              <a:chExt cx="480" cy="274"/>
            </a:xfrm>
          </p:grpSpPr>
          <p:sp>
            <p:nvSpPr>
              <p:cNvPr id="152638" name="AutoShape 62"/>
              <p:cNvSpPr>
                <a:spLocks noChangeArrowheads="1"/>
              </p:cNvSpPr>
              <p:nvPr/>
            </p:nvSpPr>
            <p:spPr bwMode="auto">
              <a:xfrm>
                <a:off x="1584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39" name="Rectangle 63"/>
              <p:cNvSpPr>
                <a:spLocks noChangeArrowheads="1"/>
              </p:cNvSpPr>
              <p:nvPr/>
            </p:nvSpPr>
            <p:spPr bwMode="auto">
              <a:xfrm>
                <a:off x="1536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4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0" name="Rectangle 64"/>
            <p:cNvSpPr>
              <a:spLocks noChangeArrowheads="1"/>
            </p:cNvSpPr>
            <p:nvPr/>
          </p:nvSpPr>
          <p:spPr bwMode="auto">
            <a:xfrm>
              <a:off x="2041" y="3437"/>
              <a:ext cx="791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1" name="Group 65"/>
            <p:cNvGrpSpPr>
              <a:grpSpLocks/>
            </p:cNvGrpSpPr>
            <p:nvPr/>
          </p:nvGrpSpPr>
          <p:grpSpPr bwMode="auto">
            <a:xfrm>
              <a:off x="2880" y="3360"/>
              <a:ext cx="480" cy="274"/>
              <a:chOff x="2880" y="3360"/>
              <a:chExt cx="480" cy="274"/>
            </a:xfrm>
          </p:grpSpPr>
          <p:sp>
            <p:nvSpPr>
              <p:cNvPr id="152642" name="AutoShape 66"/>
              <p:cNvSpPr>
                <a:spLocks noChangeArrowheads="1"/>
              </p:cNvSpPr>
              <p:nvPr/>
            </p:nvSpPr>
            <p:spPr bwMode="auto">
              <a:xfrm>
                <a:off x="2928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43" name="Rectangle 67"/>
              <p:cNvSpPr>
                <a:spLocks noChangeArrowheads="1"/>
              </p:cNvSpPr>
              <p:nvPr/>
            </p:nvSpPr>
            <p:spPr bwMode="auto">
              <a:xfrm>
                <a:off x="2880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6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4" name="Rectangle 68"/>
            <p:cNvSpPr>
              <a:spLocks noChangeArrowheads="1"/>
            </p:cNvSpPr>
            <p:nvPr/>
          </p:nvSpPr>
          <p:spPr bwMode="auto">
            <a:xfrm>
              <a:off x="3408" y="3459"/>
              <a:ext cx="791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5" name="Group 69"/>
            <p:cNvGrpSpPr>
              <a:grpSpLocks/>
            </p:cNvGrpSpPr>
            <p:nvPr/>
          </p:nvGrpSpPr>
          <p:grpSpPr bwMode="auto">
            <a:xfrm>
              <a:off x="4224" y="3360"/>
              <a:ext cx="480" cy="274"/>
              <a:chOff x="4224" y="3360"/>
              <a:chExt cx="480" cy="274"/>
            </a:xfrm>
          </p:grpSpPr>
          <p:sp>
            <p:nvSpPr>
              <p:cNvPr id="152646" name="AutoShape 70"/>
              <p:cNvSpPr>
                <a:spLocks noChangeArrowheads="1"/>
              </p:cNvSpPr>
              <p:nvPr/>
            </p:nvSpPr>
            <p:spPr bwMode="auto">
              <a:xfrm>
                <a:off x="4272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47" name="Rectangle 71"/>
              <p:cNvSpPr>
                <a:spLocks noChangeArrowheads="1"/>
              </p:cNvSpPr>
              <p:nvPr/>
            </p:nvSpPr>
            <p:spPr bwMode="auto">
              <a:xfrm>
                <a:off x="4224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8" name="Rectangle 72"/>
            <p:cNvSpPr>
              <a:spLocks noChangeArrowheads="1"/>
            </p:cNvSpPr>
            <p:nvPr/>
          </p:nvSpPr>
          <p:spPr bwMode="auto">
            <a:xfrm>
              <a:off x="4752" y="3456"/>
              <a:ext cx="80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9" name="Group 73"/>
            <p:cNvGrpSpPr>
              <a:grpSpLocks/>
            </p:cNvGrpSpPr>
            <p:nvPr/>
          </p:nvGrpSpPr>
          <p:grpSpPr bwMode="auto">
            <a:xfrm>
              <a:off x="240" y="3710"/>
              <a:ext cx="480" cy="274"/>
              <a:chOff x="240" y="3710"/>
              <a:chExt cx="480" cy="274"/>
            </a:xfrm>
          </p:grpSpPr>
          <p:sp>
            <p:nvSpPr>
              <p:cNvPr id="152650" name="AutoShape 74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1" name="Rectangle 75"/>
              <p:cNvSpPr>
                <a:spLocks noChangeArrowheads="1"/>
              </p:cNvSpPr>
              <p:nvPr/>
            </p:nvSpPr>
            <p:spPr bwMode="auto">
              <a:xfrm>
                <a:off x="240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5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52" name="Rectangle 76"/>
            <p:cNvSpPr>
              <a:spLocks noChangeArrowheads="1"/>
            </p:cNvSpPr>
            <p:nvPr/>
          </p:nvSpPr>
          <p:spPr bwMode="auto">
            <a:xfrm>
              <a:off x="720" y="3782"/>
              <a:ext cx="773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53" name="Group 77"/>
            <p:cNvGrpSpPr>
              <a:grpSpLocks/>
            </p:cNvGrpSpPr>
            <p:nvPr/>
          </p:nvGrpSpPr>
          <p:grpSpPr bwMode="auto">
            <a:xfrm>
              <a:off x="1488" y="3696"/>
              <a:ext cx="480" cy="274"/>
              <a:chOff x="1488" y="3696"/>
              <a:chExt cx="480" cy="274"/>
            </a:xfrm>
          </p:grpSpPr>
          <p:sp>
            <p:nvSpPr>
              <p:cNvPr id="152654" name="AutoShape 78"/>
              <p:cNvSpPr>
                <a:spLocks noChangeArrowheads="1"/>
              </p:cNvSpPr>
              <p:nvPr/>
            </p:nvSpPr>
            <p:spPr bwMode="auto">
              <a:xfrm>
                <a:off x="1536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5" name="Rectangle 79"/>
              <p:cNvSpPr>
                <a:spLocks noChangeArrowheads="1"/>
              </p:cNvSpPr>
              <p:nvPr/>
            </p:nvSpPr>
            <p:spPr bwMode="auto">
              <a:xfrm>
                <a:off x="1488" y="3696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56" name="Rectangle 80"/>
            <p:cNvSpPr>
              <a:spLocks noChangeArrowheads="1"/>
            </p:cNvSpPr>
            <p:nvPr/>
          </p:nvSpPr>
          <p:spPr bwMode="auto">
            <a:xfrm>
              <a:off x="2011" y="3792"/>
              <a:ext cx="542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grpSp>
          <p:nvGrpSpPr>
            <p:cNvPr id="152657" name="Group 81"/>
            <p:cNvGrpSpPr>
              <a:grpSpLocks/>
            </p:cNvGrpSpPr>
            <p:nvPr/>
          </p:nvGrpSpPr>
          <p:grpSpPr bwMode="auto">
            <a:xfrm>
              <a:off x="2544" y="3696"/>
              <a:ext cx="480" cy="274"/>
              <a:chOff x="2544" y="3696"/>
              <a:chExt cx="480" cy="274"/>
            </a:xfrm>
          </p:grpSpPr>
          <p:sp>
            <p:nvSpPr>
              <p:cNvPr id="152658" name="AutoShape 82"/>
              <p:cNvSpPr>
                <a:spLocks noChangeArrowheads="1"/>
              </p:cNvSpPr>
              <p:nvPr/>
            </p:nvSpPr>
            <p:spPr bwMode="auto">
              <a:xfrm>
                <a:off x="2592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9" name="Rectangle 83"/>
              <p:cNvSpPr>
                <a:spLocks noChangeArrowheads="1"/>
              </p:cNvSpPr>
              <p:nvPr/>
            </p:nvSpPr>
            <p:spPr bwMode="auto">
              <a:xfrm>
                <a:off x="2544" y="3696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2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0" name="Rectangle 84"/>
            <p:cNvSpPr>
              <a:spLocks noChangeArrowheads="1"/>
            </p:cNvSpPr>
            <p:nvPr/>
          </p:nvSpPr>
          <p:spPr bwMode="auto">
            <a:xfrm>
              <a:off x="3058" y="3792"/>
              <a:ext cx="43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2661" name="Group 85"/>
            <p:cNvGrpSpPr>
              <a:grpSpLocks/>
            </p:cNvGrpSpPr>
            <p:nvPr/>
          </p:nvGrpSpPr>
          <p:grpSpPr bwMode="auto">
            <a:xfrm>
              <a:off x="3504" y="3710"/>
              <a:ext cx="480" cy="274"/>
              <a:chOff x="3504" y="3710"/>
              <a:chExt cx="480" cy="274"/>
            </a:xfrm>
          </p:grpSpPr>
          <p:sp>
            <p:nvSpPr>
              <p:cNvPr id="152662" name="AutoShape 86"/>
              <p:cNvSpPr>
                <a:spLocks noChangeArrowheads="1"/>
              </p:cNvSpPr>
              <p:nvPr/>
            </p:nvSpPr>
            <p:spPr bwMode="auto">
              <a:xfrm>
                <a:off x="3552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63" name="Rectangle 87"/>
              <p:cNvSpPr>
                <a:spLocks noChangeArrowheads="1"/>
              </p:cNvSpPr>
              <p:nvPr/>
            </p:nvSpPr>
            <p:spPr bwMode="auto">
              <a:xfrm>
                <a:off x="3504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4" name="Rectangle 88"/>
            <p:cNvSpPr>
              <a:spLocks noChangeArrowheads="1"/>
            </p:cNvSpPr>
            <p:nvPr/>
          </p:nvSpPr>
          <p:spPr bwMode="auto">
            <a:xfrm>
              <a:off x="4032" y="3792"/>
              <a:ext cx="454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2665" name="Group 89"/>
            <p:cNvGrpSpPr>
              <a:grpSpLocks/>
            </p:cNvGrpSpPr>
            <p:nvPr/>
          </p:nvGrpSpPr>
          <p:grpSpPr bwMode="auto">
            <a:xfrm>
              <a:off x="4512" y="3710"/>
              <a:ext cx="480" cy="274"/>
              <a:chOff x="4512" y="3710"/>
              <a:chExt cx="480" cy="274"/>
            </a:xfrm>
          </p:grpSpPr>
          <p:sp>
            <p:nvSpPr>
              <p:cNvPr id="152666" name="AutoShape 90"/>
              <p:cNvSpPr>
                <a:spLocks noChangeArrowheads="1"/>
              </p:cNvSpPr>
              <p:nvPr/>
            </p:nvSpPr>
            <p:spPr bwMode="auto">
              <a:xfrm>
                <a:off x="4560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67" name="Rectangle 91"/>
              <p:cNvSpPr>
                <a:spLocks noChangeArrowheads="1"/>
              </p:cNvSpPr>
              <p:nvPr/>
            </p:nvSpPr>
            <p:spPr bwMode="auto">
              <a:xfrm>
                <a:off x="4512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8" name="Rectangle 92"/>
            <p:cNvSpPr>
              <a:spLocks noChangeArrowheads="1"/>
            </p:cNvSpPr>
            <p:nvPr/>
          </p:nvSpPr>
          <p:spPr bwMode="auto">
            <a:xfrm>
              <a:off x="5040" y="3792"/>
              <a:ext cx="223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</p:grpSp>
      <p:sp>
        <p:nvSpPr>
          <p:cNvPr id="152675" name="Rectangle 99"/>
          <p:cNvSpPr>
            <a:spLocks noChangeArrowheads="1"/>
          </p:cNvSpPr>
          <p:nvPr/>
        </p:nvSpPr>
        <p:spPr bwMode="auto">
          <a:xfrm>
            <a:off x="3886200" y="41910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77" name="Rectangle 101"/>
          <p:cNvSpPr>
            <a:spLocks noChangeArrowheads="1"/>
          </p:cNvSpPr>
          <p:nvPr/>
        </p:nvSpPr>
        <p:spPr bwMode="auto">
          <a:xfrm>
            <a:off x="2743200" y="420687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1" name="Rectangle 105"/>
          <p:cNvSpPr>
            <a:spLocks noChangeArrowheads="1"/>
          </p:cNvSpPr>
          <p:nvPr/>
        </p:nvSpPr>
        <p:spPr bwMode="auto">
          <a:xfrm>
            <a:off x="2362200" y="30321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152683" name="Rectangle 107"/>
          <p:cNvSpPr>
            <a:spLocks noChangeArrowheads="1"/>
          </p:cNvSpPr>
          <p:nvPr/>
        </p:nvSpPr>
        <p:spPr bwMode="auto">
          <a:xfrm>
            <a:off x="1703388" y="3032125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4" name="Rectangle 108"/>
          <p:cNvSpPr>
            <a:spLocks noChangeArrowheads="1"/>
          </p:cNvSpPr>
          <p:nvPr/>
        </p:nvSpPr>
        <p:spPr bwMode="auto">
          <a:xfrm>
            <a:off x="3352800" y="354965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5" name="Rectangle 109"/>
          <p:cNvSpPr>
            <a:spLocks noChangeArrowheads="1"/>
          </p:cNvSpPr>
          <p:nvPr/>
        </p:nvSpPr>
        <p:spPr bwMode="auto">
          <a:xfrm>
            <a:off x="3276600" y="4191000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152688" name="Rectangle 112"/>
          <p:cNvSpPr>
            <a:spLocks noChangeArrowheads="1"/>
          </p:cNvSpPr>
          <p:nvPr/>
        </p:nvSpPr>
        <p:spPr bwMode="auto">
          <a:xfrm>
            <a:off x="3124200" y="301625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9" name="Rectangle 113"/>
          <p:cNvSpPr>
            <a:spLocks noChangeArrowheads="1"/>
          </p:cNvSpPr>
          <p:nvPr/>
        </p:nvSpPr>
        <p:spPr bwMode="auto">
          <a:xfrm>
            <a:off x="2438400" y="24384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grpSp>
        <p:nvGrpSpPr>
          <p:cNvPr id="152705" name="Group 129"/>
          <p:cNvGrpSpPr>
            <a:grpSpLocks/>
          </p:cNvGrpSpPr>
          <p:nvPr/>
        </p:nvGrpSpPr>
        <p:grpSpPr bwMode="auto">
          <a:xfrm>
            <a:off x="4114800" y="4495800"/>
            <a:ext cx="381000" cy="741363"/>
            <a:chOff x="2592" y="2976"/>
            <a:chExt cx="240" cy="331"/>
          </a:xfrm>
        </p:grpSpPr>
        <p:sp>
          <p:nvSpPr>
            <p:cNvPr id="152674" name="Rectangle 98"/>
            <p:cNvSpPr>
              <a:spLocks noChangeArrowheads="1"/>
            </p:cNvSpPr>
            <p:nvPr/>
          </p:nvSpPr>
          <p:spPr bwMode="auto">
            <a:xfrm>
              <a:off x="2618" y="3130"/>
              <a:ext cx="214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52690" name="Line 114"/>
            <p:cNvSpPr>
              <a:spLocks noChangeShapeType="1"/>
            </p:cNvSpPr>
            <p:nvPr/>
          </p:nvSpPr>
          <p:spPr bwMode="auto">
            <a:xfrm flipH="1" flipV="1">
              <a:off x="2592" y="297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8" name="Group 132"/>
          <p:cNvGrpSpPr>
            <a:grpSpLocks/>
          </p:cNvGrpSpPr>
          <p:nvPr/>
        </p:nvGrpSpPr>
        <p:grpSpPr bwMode="auto">
          <a:xfrm>
            <a:off x="3276600" y="4495800"/>
            <a:ext cx="438150" cy="741363"/>
            <a:chOff x="2064" y="2976"/>
            <a:chExt cx="276" cy="331"/>
          </a:xfrm>
        </p:grpSpPr>
        <p:sp>
          <p:nvSpPr>
            <p:cNvPr id="152678" name="Rectangle 102"/>
            <p:cNvSpPr>
              <a:spLocks noChangeArrowheads="1"/>
            </p:cNvSpPr>
            <p:nvPr/>
          </p:nvSpPr>
          <p:spPr bwMode="auto">
            <a:xfrm>
              <a:off x="2064" y="3130"/>
              <a:ext cx="27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</p:txBody>
        </p:sp>
        <p:sp>
          <p:nvSpPr>
            <p:cNvPr id="152691" name="Line 115"/>
            <p:cNvSpPr>
              <a:spLocks noChangeShapeType="1"/>
            </p:cNvSpPr>
            <p:nvPr/>
          </p:nvSpPr>
          <p:spPr bwMode="auto">
            <a:xfrm flipH="1" flipV="1">
              <a:off x="2208" y="2976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7" name="Group 131"/>
          <p:cNvGrpSpPr>
            <a:grpSpLocks/>
          </p:cNvGrpSpPr>
          <p:nvPr/>
        </p:nvGrpSpPr>
        <p:grpSpPr bwMode="auto">
          <a:xfrm>
            <a:off x="2590800" y="4495800"/>
            <a:ext cx="325438" cy="741363"/>
            <a:chOff x="1632" y="2976"/>
            <a:chExt cx="205" cy="331"/>
          </a:xfrm>
        </p:grpSpPr>
        <p:sp>
          <p:nvSpPr>
            <p:cNvPr id="152676" name="Rectangle 100"/>
            <p:cNvSpPr>
              <a:spLocks noChangeArrowheads="1"/>
            </p:cNvSpPr>
            <p:nvPr/>
          </p:nvSpPr>
          <p:spPr bwMode="auto">
            <a:xfrm>
              <a:off x="1632" y="3130"/>
              <a:ext cx="205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2692" name="Line 116"/>
            <p:cNvSpPr>
              <a:spLocks noChangeShapeType="1"/>
            </p:cNvSpPr>
            <p:nvPr/>
          </p:nvSpPr>
          <p:spPr bwMode="auto">
            <a:xfrm flipV="1">
              <a:off x="1776" y="297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9" name="Group 133"/>
          <p:cNvGrpSpPr>
            <a:grpSpLocks/>
          </p:cNvGrpSpPr>
          <p:nvPr/>
        </p:nvGrpSpPr>
        <p:grpSpPr bwMode="auto">
          <a:xfrm>
            <a:off x="2971800" y="3276600"/>
            <a:ext cx="1143000" cy="804863"/>
            <a:chOff x="1872" y="2208"/>
            <a:chExt cx="720" cy="359"/>
          </a:xfrm>
        </p:grpSpPr>
        <p:sp>
          <p:nvSpPr>
            <p:cNvPr id="152686" name="Rectangle 110"/>
            <p:cNvSpPr>
              <a:spLocks noChangeArrowheads="1"/>
            </p:cNvSpPr>
            <p:nvPr/>
          </p:nvSpPr>
          <p:spPr bwMode="auto">
            <a:xfrm>
              <a:off x="1872" y="2390"/>
              <a:ext cx="16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(</a:t>
              </a:r>
            </a:p>
          </p:txBody>
        </p:sp>
        <p:sp>
          <p:nvSpPr>
            <p:cNvPr id="152687" name="Rectangle 111"/>
            <p:cNvSpPr>
              <a:spLocks noChangeArrowheads="1"/>
            </p:cNvSpPr>
            <p:nvPr/>
          </p:nvSpPr>
          <p:spPr bwMode="auto">
            <a:xfrm>
              <a:off x="2423" y="2390"/>
              <a:ext cx="16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)</a:t>
              </a:r>
            </a:p>
          </p:txBody>
        </p:sp>
        <p:sp>
          <p:nvSpPr>
            <p:cNvPr id="152694" name="Line 118"/>
            <p:cNvSpPr>
              <a:spLocks noChangeShapeType="1"/>
            </p:cNvSpPr>
            <p:nvPr/>
          </p:nvSpPr>
          <p:spPr bwMode="auto">
            <a:xfrm flipH="1" flipV="1">
              <a:off x="2112" y="2256"/>
              <a:ext cx="96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695" name="Line 119"/>
            <p:cNvSpPr>
              <a:spLocks noChangeShapeType="1"/>
            </p:cNvSpPr>
            <p:nvPr/>
          </p:nvSpPr>
          <p:spPr bwMode="auto">
            <a:xfrm flipH="1" flipV="1">
              <a:off x="2160" y="2208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696" name="Line 120"/>
            <p:cNvSpPr>
              <a:spLocks noChangeShapeType="1"/>
            </p:cNvSpPr>
            <p:nvPr/>
          </p:nvSpPr>
          <p:spPr bwMode="auto">
            <a:xfrm flipV="1">
              <a:off x="2016" y="225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6" name="Group 130"/>
          <p:cNvGrpSpPr>
            <a:grpSpLocks/>
          </p:cNvGrpSpPr>
          <p:nvPr/>
        </p:nvGrpSpPr>
        <p:grpSpPr bwMode="auto">
          <a:xfrm>
            <a:off x="2133600" y="3352800"/>
            <a:ext cx="381000" cy="696913"/>
            <a:chOff x="1344" y="2256"/>
            <a:chExt cx="240" cy="311"/>
          </a:xfrm>
        </p:grpSpPr>
        <p:sp>
          <p:nvSpPr>
            <p:cNvPr id="152680" name="Rectangle 104"/>
            <p:cNvSpPr>
              <a:spLocks noChangeArrowheads="1"/>
            </p:cNvSpPr>
            <p:nvPr/>
          </p:nvSpPr>
          <p:spPr bwMode="auto">
            <a:xfrm>
              <a:off x="1344" y="2390"/>
              <a:ext cx="19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2697" name="Line 121"/>
            <p:cNvSpPr>
              <a:spLocks noChangeShapeType="1"/>
            </p:cNvSpPr>
            <p:nvPr/>
          </p:nvSpPr>
          <p:spPr bwMode="auto">
            <a:xfrm flipV="1">
              <a:off x="1488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10" name="Group 134"/>
          <p:cNvGrpSpPr>
            <a:grpSpLocks/>
          </p:cNvGrpSpPr>
          <p:nvPr/>
        </p:nvGrpSpPr>
        <p:grpSpPr bwMode="auto">
          <a:xfrm>
            <a:off x="1447800" y="3352800"/>
            <a:ext cx="381000" cy="696913"/>
            <a:chOff x="912" y="2256"/>
            <a:chExt cx="240" cy="311"/>
          </a:xfrm>
        </p:grpSpPr>
        <p:sp>
          <p:nvSpPr>
            <p:cNvPr id="152682" name="Rectangle 106"/>
            <p:cNvSpPr>
              <a:spLocks noChangeArrowheads="1"/>
            </p:cNvSpPr>
            <p:nvPr/>
          </p:nvSpPr>
          <p:spPr bwMode="auto">
            <a:xfrm>
              <a:off x="912" y="2390"/>
              <a:ext cx="205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2698" name="Line 122"/>
            <p:cNvSpPr>
              <a:spLocks noChangeShapeType="1"/>
            </p:cNvSpPr>
            <p:nvPr/>
          </p:nvSpPr>
          <p:spPr bwMode="auto">
            <a:xfrm flipV="1">
              <a:off x="1056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11" name="Group 135"/>
          <p:cNvGrpSpPr>
            <a:grpSpLocks/>
          </p:cNvGrpSpPr>
          <p:nvPr/>
        </p:nvGrpSpPr>
        <p:grpSpPr bwMode="auto">
          <a:xfrm>
            <a:off x="1981200" y="2667000"/>
            <a:ext cx="1295400" cy="538163"/>
            <a:chOff x="1248" y="1824"/>
            <a:chExt cx="816" cy="240"/>
          </a:xfrm>
        </p:grpSpPr>
        <p:sp>
          <p:nvSpPr>
            <p:cNvPr id="152699" name="Line 123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0" name="Line 124"/>
            <p:cNvSpPr>
              <a:spLocks noChangeShapeType="1"/>
            </p:cNvSpPr>
            <p:nvPr/>
          </p:nvSpPr>
          <p:spPr bwMode="auto">
            <a:xfrm flipH="1" flipV="1">
              <a:off x="1632" y="18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1" name="Line 125"/>
            <p:cNvSpPr>
              <a:spLocks noChangeShapeType="1"/>
            </p:cNvSpPr>
            <p:nvPr/>
          </p:nvSpPr>
          <p:spPr bwMode="auto">
            <a:xfrm flipV="1">
              <a:off x="124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4" name="Group 128"/>
          <p:cNvGrpSpPr>
            <a:grpSpLocks/>
          </p:cNvGrpSpPr>
          <p:nvPr/>
        </p:nvGrpSpPr>
        <p:grpSpPr bwMode="auto">
          <a:xfrm>
            <a:off x="3048002" y="3810005"/>
            <a:ext cx="950913" cy="538428"/>
            <a:chOff x="1920" y="2544"/>
            <a:chExt cx="599" cy="240"/>
          </a:xfrm>
        </p:grpSpPr>
        <p:sp>
          <p:nvSpPr>
            <p:cNvPr id="152693" name="Line 117"/>
            <p:cNvSpPr>
              <a:spLocks noChangeShapeType="1"/>
            </p:cNvSpPr>
            <p:nvPr/>
          </p:nvSpPr>
          <p:spPr bwMode="auto">
            <a:xfrm flipH="1" flipV="1">
              <a:off x="2208" y="259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2" name="Line 126"/>
            <p:cNvSpPr>
              <a:spLocks noChangeShapeType="1"/>
            </p:cNvSpPr>
            <p:nvPr/>
          </p:nvSpPr>
          <p:spPr bwMode="auto">
            <a:xfrm flipV="1">
              <a:off x="1920" y="2592"/>
              <a:ext cx="240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3" name="Line 127"/>
            <p:cNvSpPr>
              <a:spLocks noChangeShapeType="1"/>
            </p:cNvSpPr>
            <p:nvPr/>
          </p:nvSpPr>
          <p:spPr bwMode="auto">
            <a:xfrm flipH="1" flipV="1">
              <a:off x="2304" y="2544"/>
              <a:ext cx="215" cy="21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2712" name="Rectangle 136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CEE58C4-BD8B-434C-ABB0-AF1DDC96A67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5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75" grpId="0" autoUpdateAnimBg="0"/>
      <p:bldP spid="152677" grpId="0" autoUpdateAnimBg="0"/>
      <p:bldP spid="152681" grpId="0" autoUpdateAnimBg="0"/>
      <p:bldP spid="152683" grpId="0" autoUpdateAnimBg="0"/>
      <p:bldP spid="152684" grpId="0" autoUpdateAnimBg="0"/>
      <p:bldP spid="152685" grpId="0" autoUpdateAnimBg="0"/>
      <p:bldP spid="152688" grpId="0" autoUpdateAnimBg="0"/>
      <p:bldP spid="152689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8" name="Group 8"/>
          <p:cNvGrpSpPr>
            <a:grpSpLocks/>
          </p:cNvGrpSpPr>
          <p:nvPr/>
        </p:nvGrpSpPr>
        <p:grpSpPr bwMode="auto">
          <a:xfrm>
            <a:off x="5943600" y="2971800"/>
            <a:ext cx="2286000" cy="2286000"/>
            <a:chOff x="3936" y="1824"/>
            <a:chExt cx="1440" cy="1440"/>
          </a:xfrm>
        </p:grpSpPr>
        <p:sp>
          <p:nvSpPr>
            <p:cNvPr id="153609" name="Text Box 9"/>
            <p:cNvSpPr txBox="1">
              <a:spLocks noChangeArrowheads="1"/>
            </p:cNvSpPr>
            <p:nvPr/>
          </p:nvSpPr>
          <p:spPr bwMode="auto">
            <a:xfrm>
              <a:off x="3984" y="1824"/>
              <a:ext cx="1392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53610" name="Rectangle 10"/>
            <p:cNvSpPr>
              <a:spLocks noChangeArrowheads="1"/>
            </p:cNvSpPr>
            <p:nvPr/>
          </p:nvSpPr>
          <p:spPr bwMode="auto">
            <a:xfrm>
              <a:off x="3936" y="1824"/>
              <a:ext cx="1392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685800" y="1196975"/>
            <a:ext cx="81534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推导过程自上而下构造了一棵树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的一个推导过程可以认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为是构造了如下一棵树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sp>
        <p:nvSpPr>
          <p:cNvPr id="153653" name="Rectangle 53"/>
          <p:cNvSpPr>
            <a:spLocks noChangeArrowheads="1"/>
          </p:cNvSpPr>
          <p:nvPr/>
        </p:nvSpPr>
        <p:spPr bwMode="auto">
          <a:xfrm>
            <a:off x="2438400" y="26670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grpSp>
        <p:nvGrpSpPr>
          <p:cNvPr id="153724" name="Group 124"/>
          <p:cNvGrpSpPr>
            <a:grpSpLocks/>
          </p:cNvGrpSpPr>
          <p:nvPr/>
        </p:nvGrpSpPr>
        <p:grpSpPr bwMode="auto">
          <a:xfrm>
            <a:off x="4114800" y="4724400"/>
            <a:ext cx="381000" cy="641350"/>
            <a:chOff x="2592" y="2976"/>
            <a:chExt cx="240" cy="404"/>
          </a:xfrm>
        </p:grpSpPr>
        <p:sp>
          <p:nvSpPr>
            <p:cNvPr id="153655" name="Rectangle 55"/>
            <p:cNvSpPr>
              <a:spLocks noChangeArrowheads="1"/>
            </p:cNvSpPr>
            <p:nvPr/>
          </p:nvSpPr>
          <p:spPr bwMode="auto">
            <a:xfrm>
              <a:off x="2618" y="313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53656" name="Line 56"/>
            <p:cNvSpPr>
              <a:spLocks noChangeShapeType="1"/>
            </p:cNvSpPr>
            <p:nvPr/>
          </p:nvSpPr>
          <p:spPr bwMode="auto">
            <a:xfrm flipH="1" flipV="1">
              <a:off x="2592" y="297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2" name="Group 122"/>
          <p:cNvGrpSpPr>
            <a:grpSpLocks/>
          </p:cNvGrpSpPr>
          <p:nvPr/>
        </p:nvGrpSpPr>
        <p:grpSpPr bwMode="auto">
          <a:xfrm>
            <a:off x="3276600" y="4724400"/>
            <a:ext cx="438150" cy="641350"/>
            <a:chOff x="2064" y="2976"/>
            <a:chExt cx="276" cy="404"/>
          </a:xfrm>
        </p:grpSpPr>
        <p:sp>
          <p:nvSpPr>
            <p:cNvPr id="153658" name="Rectangle 58"/>
            <p:cNvSpPr>
              <a:spLocks noChangeArrowheads="1"/>
            </p:cNvSpPr>
            <p:nvPr/>
          </p:nvSpPr>
          <p:spPr bwMode="auto">
            <a:xfrm>
              <a:off x="2064" y="3130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</p:txBody>
        </p:sp>
        <p:sp>
          <p:nvSpPr>
            <p:cNvPr id="153659" name="Line 59"/>
            <p:cNvSpPr>
              <a:spLocks noChangeShapeType="1"/>
            </p:cNvSpPr>
            <p:nvPr/>
          </p:nvSpPr>
          <p:spPr bwMode="auto">
            <a:xfrm flipH="1" flipV="1">
              <a:off x="2208" y="2976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3" name="Group 123"/>
          <p:cNvGrpSpPr>
            <a:grpSpLocks/>
          </p:cNvGrpSpPr>
          <p:nvPr/>
        </p:nvGrpSpPr>
        <p:grpSpPr bwMode="auto">
          <a:xfrm>
            <a:off x="2590800" y="4724400"/>
            <a:ext cx="325438" cy="641350"/>
            <a:chOff x="1632" y="2976"/>
            <a:chExt cx="205" cy="404"/>
          </a:xfrm>
        </p:grpSpPr>
        <p:sp>
          <p:nvSpPr>
            <p:cNvPr id="153661" name="Rectangle 61"/>
            <p:cNvSpPr>
              <a:spLocks noChangeArrowheads="1"/>
            </p:cNvSpPr>
            <p:nvPr/>
          </p:nvSpPr>
          <p:spPr bwMode="auto">
            <a:xfrm>
              <a:off x="1632" y="3130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3662" name="Line 62"/>
            <p:cNvSpPr>
              <a:spLocks noChangeShapeType="1"/>
            </p:cNvSpPr>
            <p:nvPr/>
          </p:nvSpPr>
          <p:spPr bwMode="auto">
            <a:xfrm flipV="1">
              <a:off x="1776" y="297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8" name="Group 118"/>
          <p:cNvGrpSpPr>
            <a:grpSpLocks/>
          </p:cNvGrpSpPr>
          <p:nvPr/>
        </p:nvGrpSpPr>
        <p:grpSpPr bwMode="auto">
          <a:xfrm>
            <a:off x="2133600" y="3581400"/>
            <a:ext cx="381000" cy="609600"/>
            <a:chOff x="1344" y="2256"/>
            <a:chExt cx="240" cy="384"/>
          </a:xfrm>
        </p:grpSpPr>
        <p:sp>
          <p:nvSpPr>
            <p:cNvPr id="153670" name="Rectangle 70"/>
            <p:cNvSpPr>
              <a:spLocks noChangeArrowheads="1"/>
            </p:cNvSpPr>
            <p:nvPr/>
          </p:nvSpPr>
          <p:spPr bwMode="auto">
            <a:xfrm>
              <a:off x="1344" y="2390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3671" name="Line 71"/>
            <p:cNvSpPr>
              <a:spLocks noChangeShapeType="1"/>
            </p:cNvSpPr>
            <p:nvPr/>
          </p:nvSpPr>
          <p:spPr bwMode="auto">
            <a:xfrm flipV="1">
              <a:off x="1488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0" name="Group 120"/>
          <p:cNvGrpSpPr>
            <a:grpSpLocks/>
          </p:cNvGrpSpPr>
          <p:nvPr/>
        </p:nvGrpSpPr>
        <p:grpSpPr bwMode="auto">
          <a:xfrm>
            <a:off x="1447800" y="3581400"/>
            <a:ext cx="381000" cy="609600"/>
            <a:chOff x="912" y="2256"/>
            <a:chExt cx="240" cy="384"/>
          </a:xfrm>
        </p:grpSpPr>
        <p:sp>
          <p:nvSpPr>
            <p:cNvPr id="153673" name="Rectangle 73"/>
            <p:cNvSpPr>
              <a:spLocks noChangeArrowheads="1"/>
            </p:cNvSpPr>
            <p:nvPr/>
          </p:nvSpPr>
          <p:spPr bwMode="auto">
            <a:xfrm>
              <a:off x="912" y="2390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3674" name="Line 74"/>
            <p:cNvSpPr>
              <a:spLocks noChangeShapeType="1"/>
            </p:cNvSpPr>
            <p:nvPr/>
          </p:nvSpPr>
          <p:spPr bwMode="auto">
            <a:xfrm flipV="1">
              <a:off x="1056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7" name="Group 117"/>
          <p:cNvGrpSpPr>
            <a:grpSpLocks/>
          </p:cNvGrpSpPr>
          <p:nvPr/>
        </p:nvGrpSpPr>
        <p:grpSpPr bwMode="auto">
          <a:xfrm>
            <a:off x="1703388" y="2895600"/>
            <a:ext cx="1774825" cy="762000"/>
            <a:chOff x="1073" y="1824"/>
            <a:chExt cx="1118" cy="480"/>
          </a:xfrm>
        </p:grpSpPr>
        <p:sp>
          <p:nvSpPr>
            <p:cNvPr id="153648" name="Rectangle 48"/>
            <p:cNvSpPr>
              <a:spLocks noChangeArrowheads="1"/>
            </p:cNvSpPr>
            <p:nvPr/>
          </p:nvSpPr>
          <p:spPr bwMode="auto">
            <a:xfrm>
              <a:off x="1488" y="205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53649" name="Rectangle 49"/>
            <p:cNvSpPr>
              <a:spLocks noChangeArrowheads="1"/>
            </p:cNvSpPr>
            <p:nvPr/>
          </p:nvSpPr>
          <p:spPr bwMode="auto">
            <a:xfrm>
              <a:off x="1073" y="205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52" name="Rectangle 52"/>
            <p:cNvSpPr>
              <a:spLocks noChangeArrowheads="1"/>
            </p:cNvSpPr>
            <p:nvPr/>
          </p:nvSpPr>
          <p:spPr bwMode="auto">
            <a:xfrm>
              <a:off x="1968" y="204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76" name="Line 76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77" name="Line 77"/>
            <p:cNvSpPr>
              <a:spLocks noChangeShapeType="1"/>
            </p:cNvSpPr>
            <p:nvPr/>
          </p:nvSpPr>
          <p:spPr bwMode="auto">
            <a:xfrm flipH="1" flipV="1">
              <a:off x="1632" y="18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78" name="Line 78"/>
            <p:cNvSpPr>
              <a:spLocks noChangeShapeType="1"/>
            </p:cNvSpPr>
            <p:nvPr/>
          </p:nvSpPr>
          <p:spPr bwMode="auto">
            <a:xfrm flipV="1">
              <a:off x="124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5" name="Group 125"/>
          <p:cNvGrpSpPr>
            <a:grpSpLocks/>
          </p:cNvGrpSpPr>
          <p:nvPr/>
        </p:nvGrpSpPr>
        <p:grpSpPr bwMode="auto">
          <a:xfrm>
            <a:off x="2971800" y="3505200"/>
            <a:ext cx="1143000" cy="685800"/>
            <a:chOff x="1872" y="2208"/>
            <a:chExt cx="720" cy="432"/>
          </a:xfrm>
        </p:grpSpPr>
        <p:sp>
          <p:nvSpPr>
            <p:cNvPr id="153666" name="Line 66"/>
            <p:cNvSpPr>
              <a:spLocks noChangeShapeType="1"/>
            </p:cNvSpPr>
            <p:nvPr/>
          </p:nvSpPr>
          <p:spPr bwMode="auto">
            <a:xfrm flipH="1" flipV="1">
              <a:off x="2112" y="2256"/>
              <a:ext cx="96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67" name="Line 67"/>
            <p:cNvSpPr>
              <a:spLocks noChangeShapeType="1"/>
            </p:cNvSpPr>
            <p:nvPr/>
          </p:nvSpPr>
          <p:spPr bwMode="auto">
            <a:xfrm flipH="1" flipV="1">
              <a:off x="2160" y="2208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68" name="Line 68"/>
            <p:cNvSpPr>
              <a:spLocks noChangeShapeType="1"/>
            </p:cNvSpPr>
            <p:nvPr/>
          </p:nvSpPr>
          <p:spPr bwMode="auto">
            <a:xfrm flipV="1">
              <a:off x="2016" y="225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50" name="Rectangle 50"/>
            <p:cNvSpPr>
              <a:spLocks noChangeArrowheads="1"/>
            </p:cNvSpPr>
            <p:nvPr/>
          </p:nvSpPr>
          <p:spPr bwMode="auto">
            <a:xfrm>
              <a:off x="2112" y="238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64" name="Rectangle 64"/>
            <p:cNvSpPr>
              <a:spLocks noChangeArrowheads="1"/>
            </p:cNvSpPr>
            <p:nvPr/>
          </p:nvSpPr>
          <p:spPr bwMode="auto">
            <a:xfrm>
              <a:off x="1872" y="239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(</a:t>
              </a:r>
            </a:p>
          </p:txBody>
        </p:sp>
        <p:sp>
          <p:nvSpPr>
            <p:cNvPr id="153665" name="Rectangle 65"/>
            <p:cNvSpPr>
              <a:spLocks noChangeArrowheads="1"/>
            </p:cNvSpPr>
            <p:nvPr/>
          </p:nvSpPr>
          <p:spPr bwMode="auto">
            <a:xfrm>
              <a:off x="2423" y="239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)</a:t>
              </a:r>
            </a:p>
          </p:txBody>
        </p:sp>
      </p:grpSp>
      <p:grpSp>
        <p:nvGrpSpPr>
          <p:cNvPr id="153726" name="Group 126"/>
          <p:cNvGrpSpPr>
            <a:grpSpLocks/>
          </p:cNvGrpSpPr>
          <p:nvPr/>
        </p:nvGrpSpPr>
        <p:grpSpPr bwMode="auto">
          <a:xfrm>
            <a:off x="2743200" y="4038600"/>
            <a:ext cx="1497013" cy="793750"/>
            <a:chOff x="1728" y="2544"/>
            <a:chExt cx="943" cy="500"/>
          </a:xfrm>
        </p:grpSpPr>
        <p:sp>
          <p:nvSpPr>
            <p:cNvPr id="153680" name="Line 80"/>
            <p:cNvSpPr>
              <a:spLocks noChangeShapeType="1"/>
            </p:cNvSpPr>
            <p:nvPr/>
          </p:nvSpPr>
          <p:spPr bwMode="auto">
            <a:xfrm flipH="1" flipV="1">
              <a:off x="2208" y="259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46" name="Rectangle 46"/>
            <p:cNvSpPr>
              <a:spLocks noChangeArrowheads="1"/>
            </p:cNvSpPr>
            <p:nvPr/>
          </p:nvSpPr>
          <p:spPr bwMode="auto">
            <a:xfrm>
              <a:off x="2448" y="278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47" name="Rectangle 47"/>
            <p:cNvSpPr>
              <a:spLocks noChangeArrowheads="1"/>
            </p:cNvSpPr>
            <p:nvPr/>
          </p:nvSpPr>
          <p:spPr bwMode="auto">
            <a:xfrm>
              <a:off x="1728" y="279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51" name="Rectangle 51"/>
            <p:cNvSpPr>
              <a:spLocks noChangeArrowheads="1"/>
            </p:cNvSpPr>
            <p:nvPr/>
          </p:nvSpPr>
          <p:spPr bwMode="auto">
            <a:xfrm>
              <a:off x="2064" y="278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53681" name="Line 81"/>
            <p:cNvSpPr>
              <a:spLocks noChangeShapeType="1"/>
            </p:cNvSpPr>
            <p:nvPr/>
          </p:nvSpPr>
          <p:spPr bwMode="auto">
            <a:xfrm flipV="1">
              <a:off x="1872" y="2592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82" name="Line 82"/>
            <p:cNvSpPr>
              <a:spLocks noChangeShapeType="1"/>
            </p:cNvSpPr>
            <p:nvPr/>
          </p:nvSpPr>
          <p:spPr bwMode="auto">
            <a:xfrm flipH="1" flipV="1">
              <a:off x="2304" y="2544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6" name="Group 116"/>
          <p:cNvGrpSpPr>
            <a:grpSpLocks/>
          </p:cNvGrpSpPr>
          <p:nvPr/>
        </p:nvGrpSpPr>
        <p:grpSpPr bwMode="auto">
          <a:xfrm>
            <a:off x="381000" y="5318125"/>
            <a:ext cx="8229600" cy="1174750"/>
            <a:chOff x="240" y="3350"/>
            <a:chExt cx="5184" cy="740"/>
          </a:xfrm>
        </p:grpSpPr>
        <p:sp>
          <p:nvSpPr>
            <p:cNvPr id="153683" name="Rectangle 83"/>
            <p:cNvSpPr>
              <a:spLocks noChangeArrowheads="1"/>
            </p:cNvSpPr>
            <p:nvPr/>
          </p:nvSpPr>
          <p:spPr bwMode="auto">
            <a:xfrm>
              <a:off x="4642" y="3840"/>
              <a:ext cx="7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d)</a:t>
              </a:r>
            </a:p>
          </p:txBody>
        </p:sp>
        <p:grpSp>
          <p:nvGrpSpPr>
            <p:cNvPr id="153684" name="Group 84"/>
            <p:cNvGrpSpPr>
              <a:grpSpLocks/>
            </p:cNvGrpSpPr>
            <p:nvPr/>
          </p:nvGrpSpPr>
          <p:grpSpPr bwMode="auto">
            <a:xfrm>
              <a:off x="4128" y="3758"/>
              <a:ext cx="480" cy="274"/>
              <a:chOff x="1536" y="3360"/>
              <a:chExt cx="480" cy="274"/>
            </a:xfrm>
          </p:grpSpPr>
          <p:sp>
            <p:nvSpPr>
              <p:cNvPr id="153685" name="AutoShape 85"/>
              <p:cNvSpPr>
                <a:spLocks noChangeArrowheads="1"/>
              </p:cNvSpPr>
              <p:nvPr/>
            </p:nvSpPr>
            <p:spPr bwMode="auto">
              <a:xfrm>
                <a:off x="1584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86" name="Rectangle 86"/>
              <p:cNvSpPr>
                <a:spLocks noChangeArrowheads="1"/>
              </p:cNvSpPr>
              <p:nvPr/>
            </p:nvSpPr>
            <p:spPr bwMode="auto">
              <a:xfrm>
                <a:off x="1536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4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87" name="Rectangle 87"/>
            <p:cNvSpPr>
              <a:spLocks noChangeArrowheads="1"/>
            </p:cNvSpPr>
            <p:nvPr/>
          </p:nvSpPr>
          <p:spPr bwMode="auto">
            <a:xfrm>
              <a:off x="3360" y="3830"/>
              <a:ext cx="7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3688" name="Group 88"/>
            <p:cNvGrpSpPr>
              <a:grpSpLocks/>
            </p:cNvGrpSpPr>
            <p:nvPr/>
          </p:nvGrpSpPr>
          <p:grpSpPr bwMode="auto">
            <a:xfrm>
              <a:off x="1920" y="3360"/>
              <a:ext cx="480" cy="274"/>
              <a:chOff x="2880" y="3360"/>
              <a:chExt cx="480" cy="274"/>
            </a:xfrm>
          </p:grpSpPr>
          <p:sp>
            <p:nvSpPr>
              <p:cNvPr id="153689" name="AutoShape 89"/>
              <p:cNvSpPr>
                <a:spLocks noChangeArrowheads="1"/>
              </p:cNvSpPr>
              <p:nvPr/>
            </p:nvSpPr>
            <p:spPr bwMode="auto">
              <a:xfrm>
                <a:off x="2928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0" name="Rectangle 90"/>
              <p:cNvSpPr>
                <a:spLocks noChangeArrowheads="1"/>
              </p:cNvSpPr>
              <p:nvPr/>
            </p:nvSpPr>
            <p:spPr bwMode="auto">
              <a:xfrm>
                <a:off x="2880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6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91" name="Rectangle 91"/>
            <p:cNvSpPr>
              <a:spLocks noChangeArrowheads="1"/>
            </p:cNvSpPr>
            <p:nvPr/>
          </p:nvSpPr>
          <p:spPr bwMode="auto">
            <a:xfrm>
              <a:off x="3424" y="3456"/>
              <a:ext cx="5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grpSp>
          <p:nvGrpSpPr>
            <p:cNvPr id="153692" name="Group 92"/>
            <p:cNvGrpSpPr>
              <a:grpSpLocks/>
            </p:cNvGrpSpPr>
            <p:nvPr/>
          </p:nvGrpSpPr>
          <p:grpSpPr bwMode="auto">
            <a:xfrm>
              <a:off x="3984" y="3360"/>
              <a:ext cx="480" cy="274"/>
              <a:chOff x="4224" y="3360"/>
              <a:chExt cx="480" cy="274"/>
            </a:xfrm>
          </p:grpSpPr>
          <p:sp>
            <p:nvSpPr>
              <p:cNvPr id="153693" name="AutoShape 93"/>
              <p:cNvSpPr>
                <a:spLocks noChangeArrowheads="1"/>
              </p:cNvSpPr>
              <p:nvPr/>
            </p:nvSpPr>
            <p:spPr bwMode="auto">
              <a:xfrm>
                <a:off x="4272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4" name="Rectangle 94"/>
              <p:cNvSpPr>
                <a:spLocks noChangeArrowheads="1"/>
              </p:cNvSpPr>
              <p:nvPr/>
            </p:nvSpPr>
            <p:spPr bwMode="auto">
              <a:xfrm>
                <a:off x="4224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grpSp>
          <p:nvGrpSpPr>
            <p:cNvPr id="153695" name="Group 95"/>
            <p:cNvGrpSpPr>
              <a:grpSpLocks/>
            </p:cNvGrpSpPr>
            <p:nvPr/>
          </p:nvGrpSpPr>
          <p:grpSpPr bwMode="auto">
            <a:xfrm>
              <a:off x="240" y="3710"/>
              <a:ext cx="480" cy="274"/>
              <a:chOff x="240" y="3710"/>
              <a:chExt cx="480" cy="274"/>
            </a:xfrm>
          </p:grpSpPr>
          <p:sp>
            <p:nvSpPr>
              <p:cNvPr id="153696" name="AutoShape 96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7" name="Rectangle 97"/>
              <p:cNvSpPr>
                <a:spLocks noChangeArrowheads="1"/>
              </p:cNvSpPr>
              <p:nvPr/>
            </p:nvSpPr>
            <p:spPr bwMode="auto">
              <a:xfrm>
                <a:off x="240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98" name="Rectangle 98"/>
            <p:cNvSpPr>
              <a:spLocks noChangeArrowheads="1"/>
            </p:cNvSpPr>
            <p:nvPr/>
          </p:nvSpPr>
          <p:spPr bwMode="auto">
            <a:xfrm>
              <a:off x="720" y="3830"/>
              <a:ext cx="77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3699" name="Group 99"/>
            <p:cNvGrpSpPr>
              <a:grpSpLocks/>
            </p:cNvGrpSpPr>
            <p:nvPr/>
          </p:nvGrpSpPr>
          <p:grpSpPr bwMode="auto">
            <a:xfrm>
              <a:off x="1488" y="3710"/>
              <a:ext cx="480" cy="274"/>
              <a:chOff x="1488" y="3696"/>
              <a:chExt cx="480" cy="274"/>
            </a:xfrm>
          </p:grpSpPr>
          <p:sp>
            <p:nvSpPr>
              <p:cNvPr id="153700" name="AutoShape 100"/>
              <p:cNvSpPr>
                <a:spLocks noChangeArrowheads="1"/>
              </p:cNvSpPr>
              <p:nvPr/>
            </p:nvSpPr>
            <p:spPr bwMode="auto">
              <a:xfrm>
                <a:off x="1536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1" name="Rectangle 101"/>
              <p:cNvSpPr>
                <a:spLocks noChangeArrowheads="1"/>
              </p:cNvSpPr>
              <p:nvPr/>
            </p:nvSpPr>
            <p:spPr bwMode="auto">
              <a:xfrm>
                <a:off x="1488" y="3696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5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grpSp>
          <p:nvGrpSpPr>
            <p:cNvPr id="153702" name="Group 102"/>
            <p:cNvGrpSpPr>
              <a:grpSpLocks/>
            </p:cNvGrpSpPr>
            <p:nvPr/>
          </p:nvGrpSpPr>
          <p:grpSpPr bwMode="auto">
            <a:xfrm>
              <a:off x="2832" y="3744"/>
              <a:ext cx="480" cy="274"/>
              <a:chOff x="3504" y="3710"/>
              <a:chExt cx="480" cy="274"/>
            </a:xfrm>
          </p:grpSpPr>
          <p:sp>
            <p:nvSpPr>
              <p:cNvPr id="153703" name="AutoShape 103"/>
              <p:cNvSpPr>
                <a:spLocks noChangeArrowheads="1"/>
              </p:cNvSpPr>
              <p:nvPr/>
            </p:nvSpPr>
            <p:spPr bwMode="auto">
              <a:xfrm>
                <a:off x="3552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4" name="Rectangle 104"/>
              <p:cNvSpPr>
                <a:spLocks noChangeArrowheads="1"/>
              </p:cNvSpPr>
              <p:nvPr/>
            </p:nvSpPr>
            <p:spPr bwMode="auto">
              <a:xfrm>
                <a:off x="3504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05" name="Rectangle 105"/>
            <p:cNvSpPr>
              <a:spLocks noChangeArrowheads="1"/>
            </p:cNvSpPr>
            <p:nvPr/>
          </p:nvSpPr>
          <p:spPr bwMode="auto">
            <a:xfrm>
              <a:off x="1440" y="3446"/>
              <a:ext cx="4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3706" name="Group 106"/>
            <p:cNvGrpSpPr>
              <a:grpSpLocks/>
            </p:cNvGrpSpPr>
            <p:nvPr/>
          </p:nvGrpSpPr>
          <p:grpSpPr bwMode="auto">
            <a:xfrm>
              <a:off x="912" y="3350"/>
              <a:ext cx="480" cy="274"/>
              <a:chOff x="4512" y="3710"/>
              <a:chExt cx="480" cy="274"/>
            </a:xfrm>
          </p:grpSpPr>
          <p:sp>
            <p:nvSpPr>
              <p:cNvPr id="153707" name="AutoShape 107"/>
              <p:cNvSpPr>
                <a:spLocks noChangeArrowheads="1"/>
              </p:cNvSpPr>
              <p:nvPr/>
            </p:nvSpPr>
            <p:spPr bwMode="auto">
              <a:xfrm>
                <a:off x="4560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8" name="Rectangle 108"/>
              <p:cNvSpPr>
                <a:spLocks noChangeArrowheads="1"/>
              </p:cNvSpPr>
              <p:nvPr/>
            </p:nvSpPr>
            <p:spPr bwMode="auto">
              <a:xfrm>
                <a:off x="4512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09" name="Rectangle 109"/>
            <p:cNvSpPr>
              <a:spLocks noChangeArrowheads="1"/>
            </p:cNvSpPr>
            <p:nvPr/>
          </p:nvSpPr>
          <p:spPr bwMode="auto">
            <a:xfrm>
              <a:off x="720" y="3446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710" name="Rectangle 110"/>
            <p:cNvSpPr>
              <a:spLocks noChangeArrowheads="1"/>
            </p:cNvSpPr>
            <p:nvPr/>
          </p:nvSpPr>
          <p:spPr bwMode="auto">
            <a:xfrm>
              <a:off x="2474" y="3453"/>
              <a:ext cx="4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3711" name="Group 111"/>
            <p:cNvGrpSpPr>
              <a:grpSpLocks/>
            </p:cNvGrpSpPr>
            <p:nvPr/>
          </p:nvGrpSpPr>
          <p:grpSpPr bwMode="auto">
            <a:xfrm>
              <a:off x="2928" y="3360"/>
              <a:ext cx="480" cy="274"/>
              <a:chOff x="2544" y="3696"/>
              <a:chExt cx="480" cy="274"/>
            </a:xfrm>
          </p:grpSpPr>
          <p:sp>
            <p:nvSpPr>
              <p:cNvPr id="153712" name="AutoShape 112"/>
              <p:cNvSpPr>
                <a:spLocks noChangeArrowheads="1"/>
              </p:cNvSpPr>
              <p:nvPr/>
            </p:nvSpPr>
            <p:spPr bwMode="auto">
              <a:xfrm>
                <a:off x="2592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13" name="Rectangle 113"/>
              <p:cNvSpPr>
                <a:spLocks noChangeArrowheads="1"/>
              </p:cNvSpPr>
              <p:nvPr/>
            </p:nvSpPr>
            <p:spPr bwMode="auto">
              <a:xfrm>
                <a:off x="2544" y="3696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2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14" name="Rectangle 114"/>
            <p:cNvSpPr>
              <a:spLocks noChangeArrowheads="1"/>
            </p:cNvSpPr>
            <p:nvPr/>
          </p:nvSpPr>
          <p:spPr bwMode="auto">
            <a:xfrm>
              <a:off x="4498" y="3446"/>
              <a:ext cx="5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sp>
          <p:nvSpPr>
            <p:cNvPr id="153715" name="Rectangle 115"/>
            <p:cNvSpPr>
              <a:spLocks noChangeArrowheads="1"/>
            </p:cNvSpPr>
            <p:nvPr/>
          </p:nvSpPr>
          <p:spPr bwMode="auto">
            <a:xfrm>
              <a:off x="2016" y="3830"/>
              <a:ext cx="8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</p:grpSp>
      <p:sp>
        <p:nvSpPr>
          <p:cNvPr id="153728" name="Rectangle 128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C08690C-4F53-3A42-8705-05650B86E68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3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577850" y="1341438"/>
            <a:ext cx="8458200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parse trees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对于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，语法分析树是满足下列条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件的树：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每个内部结点由一个非终结符标记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(2)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每个叶结点或由一个非终结符，或由一个终结符，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或由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来标记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但标记为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时，它必是其父结点唯一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的孩子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(3)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如果一个内部结点标记为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，而其孩子从左至右分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别标记为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…,X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一个产生式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注意：只有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k=1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时上述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才有可能为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此时结点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只有唯一的孩子，且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个产生式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4091" name="Rectangle 11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B2B7D2-5AE0-4F44-BEE0-DE34C50334D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666750" y="1482725"/>
            <a:ext cx="8153400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语法分析树的果实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yield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设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将语法分析树的每个叶结点按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照从左至右的次序连接起来，得到一个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T)*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中的字符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串，称为该语法树的果实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的每个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句型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都是某个根结点为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的分析树的果实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这些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分析树中，有些树的果实为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句子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，它们构成了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4377DD-DF89-AD4A-A84A-6316F490544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683" name="Group 35"/>
          <p:cNvGrpSpPr>
            <a:grpSpLocks/>
          </p:cNvGrpSpPr>
          <p:nvPr/>
        </p:nvGrpSpPr>
        <p:grpSpPr bwMode="auto">
          <a:xfrm>
            <a:off x="684213" y="1438275"/>
            <a:ext cx="8153400" cy="3503613"/>
            <a:chOff x="431" y="906"/>
            <a:chExt cx="5136" cy="2207"/>
          </a:xfrm>
        </p:grpSpPr>
        <p:sp>
          <p:nvSpPr>
            <p:cNvPr id="155671" name="Rectangle 23"/>
            <p:cNvSpPr>
              <a:spLocks noChangeArrowheads="1"/>
            </p:cNvSpPr>
            <p:nvPr/>
          </p:nvSpPr>
          <p:spPr bwMode="auto">
            <a:xfrm>
              <a:off x="431" y="906"/>
              <a:ext cx="5136" cy="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三者之间的关系</a:t>
              </a:r>
              <a:endParaRPr lang="zh-CN" altLang="en-US" sz="32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以下命题是相互等价的：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(1)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字符串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可以归约（递归推理）到非终结符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(2)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  <a:endPara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(3)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(4)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(5)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存在一棵根结点为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的分析树，其果实为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55675" name="Rectangle 27"/>
            <p:cNvSpPr>
              <a:spLocks noChangeArrowheads="1"/>
            </p:cNvSpPr>
            <p:nvPr/>
          </p:nvSpPr>
          <p:spPr bwMode="auto">
            <a:xfrm>
              <a:off x="1251" y="187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6" name="Rectangle 28"/>
            <p:cNvSpPr>
              <a:spLocks noChangeArrowheads="1"/>
            </p:cNvSpPr>
            <p:nvPr/>
          </p:nvSpPr>
          <p:spPr bwMode="auto">
            <a:xfrm>
              <a:off x="1221" y="2356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55677" name="Rectangle 29"/>
            <p:cNvSpPr>
              <a:spLocks noChangeArrowheads="1"/>
            </p:cNvSpPr>
            <p:nvPr/>
          </p:nvSpPr>
          <p:spPr bwMode="auto">
            <a:xfrm>
              <a:off x="1251" y="217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8" name="Rectangle 30"/>
            <p:cNvSpPr>
              <a:spLocks noChangeArrowheads="1"/>
            </p:cNvSpPr>
            <p:nvPr/>
          </p:nvSpPr>
          <p:spPr bwMode="auto">
            <a:xfrm>
              <a:off x="1251" y="247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9" name="Rectangle 31"/>
            <p:cNvSpPr>
              <a:spLocks noChangeArrowheads="1"/>
            </p:cNvSpPr>
            <p:nvPr/>
          </p:nvSpPr>
          <p:spPr bwMode="auto">
            <a:xfrm>
              <a:off x="1214" y="2667"/>
              <a:ext cx="2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rm</a:t>
              </a:r>
            </a:p>
          </p:txBody>
        </p:sp>
      </p:grpSp>
      <p:sp>
        <p:nvSpPr>
          <p:cNvPr id="155682" name="Rectangle 34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59842C-B542-A14C-9928-C0BFA248AB6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611188" y="1196975"/>
            <a:ext cx="8458200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产生式集合的缩写记法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形如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的产生式集合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可简缩记为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64871" name="AutoShape 7"/>
          <p:cNvSpPr>
            <a:spLocks noChangeArrowheads="1"/>
          </p:cNvSpPr>
          <p:nvPr/>
        </p:nvSpPr>
        <p:spPr bwMode="auto">
          <a:xfrm>
            <a:off x="3657600" y="3324225"/>
            <a:ext cx="976313" cy="304800"/>
          </a:xfrm>
          <a:prstGeom prst="notchedRightArrow">
            <a:avLst>
              <a:gd name="adj1" fmla="val 50000"/>
              <a:gd name="adj2" fmla="val 80078"/>
            </a:avLst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4872" name="AutoShape 8"/>
          <p:cNvSpPr>
            <a:spLocks noChangeArrowheads="1"/>
          </p:cNvSpPr>
          <p:nvPr/>
        </p:nvSpPr>
        <p:spPr bwMode="auto">
          <a:xfrm>
            <a:off x="3657600" y="5000625"/>
            <a:ext cx="976313" cy="304800"/>
          </a:xfrm>
          <a:prstGeom prst="notchedRightArrow">
            <a:avLst>
              <a:gd name="adj1" fmla="val 50000"/>
              <a:gd name="adj2" fmla="val 80078"/>
            </a:avLst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64879" name="Group 15"/>
          <p:cNvGrpSpPr>
            <a:grpSpLocks/>
          </p:cNvGrpSpPr>
          <p:nvPr/>
        </p:nvGrpSpPr>
        <p:grpSpPr bwMode="auto">
          <a:xfrm>
            <a:off x="1600200" y="3095625"/>
            <a:ext cx="1447800" cy="822325"/>
            <a:chOff x="1344" y="1968"/>
            <a:chExt cx="912" cy="518"/>
          </a:xfrm>
        </p:grpSpPr>
        <p:sp>
          <p:nvSpPr>
            <p:cNvPr id="164869" name="Text Box 5"/>
            <p:cNvSpPr txBox="1">
              <a:spLocks noChangeArrowheads="1"/>
            </p:cNvSpPr>
            <p:nvPr/>
          </p:nvSpPr>
          <p:spPr bwMode="auto">
            <a:xfrm>
              <a:off x="1344" y="1968"/>
              <a:ext cx="91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01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0S1</a:t>
              </a:r>
            </a:p>
          </p:txBody>
        </p:sp>
        <p:sp>
          <p:nvSpPr>
            <p:cNvPr id="164873" name="Rectangle 9"/>
            <p:cNvSpPr>
              <a:spLocks noChangeArrowheads="1"/>
            </p:cNvSpPr>
            <p:nvPr/>
          </p:nvSpPr>
          <p:spPr bwMode="auto">
            <a:xfrm>
              <a:off x="1344" y="1968"/>
              <a:ext cx="864" cy="48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0" name="Group 16"/>
          <p:cNvGrpSpPr>
            <a:grpSpLocks/>
          </p:cNvGrpSpPr>
          <p:nvPr/>
        </p:nvGrpSpPr>
        <p:grpSpPr bwMode="auto">
          <a:xfrm>
            <a:off x="5257800" y="3248025"/>
            <a:ext cx="1981200" cy="457200"/>
            <a:chOff x="3504" y="2112"/>
            <a:chExt cx="1248" cy="288"/>
          </a:xfrm>
        </p:grpSpPr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3504" y="2112"/>
              <a:ext cx="12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01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0S1</a:t>
              </a:r>
            </a:p>
          </p:txBody>
        </p:sp>
        <p:sp>
          <p:nvSpPr>
            <p:cNvPr id="164875" name="Rectangle 11"/>
            <p:cNvSpPr>
              <a:spLocks noChangeArrowheads="1"/>
            </p:cNvSpPr>
            <p:nvPr/>
          </p:nvSpPr>
          <p:spPr bwMode="auto">
            <a:xfrm>
              <a:off x="3504" y="2112"/>
              <a:ext cx="1200" cy="28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1" name="Group 17"/>
          <p:cNvGrpSpPr>
            <a:grpSpLocks/>
          </p:cNvGrpSpPr>
          <p:nvPr/>
        </p:nvGrpSpPr>
        <p:grpSpPr bwMode="auto">
          <a:xfrm>
            <a:off x="1524000" y="4238625"/>
            <a:ext cx="1600200" cy="2286000"/>
            <a:chOff x="960" y="2688"/>
            <a:chExt cx="1008" cy="1440"/>
          </a:xfrm>
        </p:grpSpPr>
        <p:sp>
          <p:nvSpPr>
            <p:cNvPr id="164866" name="Text Box 2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  <p:sp>
          <p:nvSpPr>
            <p:cNvPr id="164877" name="Rectangle 13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2" name="Group 18"/>
          <p:cNvGrpSpPr>
            <a:grpSpLocks/>
          </p:cNvGrpSpPr>
          <p:nvPr/>
        </p:nvGrpSpPr>
        <p:grpSpPr bwMode="auto">
          <a:xfrm>
            <a:off x="5257800" y="4772025"/>
            <a:ext cx="3048000" cy="838200"/>
            <a:chOff x="3456" y="3120"/>
            <a:chExt cx="1920" cy="528"/>
          </a:xfrm>
        </p:grpSpPr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3456" y="3130"/>
              <a:ext cx="19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EOE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(E)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</a:t>
              </a:r>
            </a:p>
          </p:txBody>
        </p:sp>
        <p:sp>
          <p:nvSpPr>
            <p:cNvPr id="164878" name="Rectangle 14"/>
            <p:cNvSpPr>
              <a:spLocks noChangeArrowheads="1"/>
            </p:cNvSpPr>
            <p:nvPr/>
          </p:nvSpPr>
          <p:spPr bwMode="auto">
            <a:xfrm>
              <a:off x="3456" y="3120"/>
              <a:ext cx="1872" cy="52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4887" name="Rectangle 23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87F735-D884-1C47-A831-48B2CFADB4E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4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64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 animBg="1"/>
      <p:bldP spid="16487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5087938" y="4992688"/>
            <a:ext cx="2228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i="0">
                <a:latin typeface="Arial" pitchFamily="34" charset="0"/>
                <a:ea typeface="楷体_GB2312" pitchFamily="49" charset="-122"/>
              </a:rPr>
              <a:t>递归推理（归约）</a:t>
            </a:r>
          </a:p>
        </p:txBody>
      </p:sp>
      <p:grpSp>
        <p:nvGrpSpPr>
          <p:cNvPr id="176147" name="Group 19"/>
          <p:cNvGrpSpPr>
            <a:grpSpLocks/>
          </p:cNvGrpSpPr>
          <p:nvPr/>
        </p:nvGrpSpPr>
        <p:grpSpPr bwMode="auto">
          <a:xfrm>
            <a:off x="5011738" y="3141663"/>
            <a:ext cx="1462087" cy="1866900"/>
            <a:chOff x="3168" y="2136"/>
            <a:chExt cx="921" cy="1176"/>
          </a:xfrm>
        </p:grpSpPr>
        <p:sp>
          <p:nvSpPr>
            <p:cNvPr id="176130" name="Text Box 2"/>
            <p:cNvSpPr txBox="1">
              <a:spLocks noChangeArrowheads="1"/>
            </p:cNvSpPr>
            <p:nvPr/>
          </p:nvSpPr>
          <p:spPr bwMode="auto">
            <a:xfrm>
              <a:off x="3168" y="2136"/>
              <a:ext cx="92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语法分析树</a:t>
              </a:r>
            </a:p>
          </p:txBody>
        </p:sp>
        <p:sp>
          <p:nvSpPr>
            <p:cNvPr id="176135" name="Line 7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92" cy="96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6148" name="Group 20"/>
          <p:cNvGrpSpPr>
            <a:grpSpLocks/>
          </p:cNvGrpSpPr>
          <p:nvPr/>
        </p:nvGrpSpPr>
        <p:grpSpPr bwMode="auto">
          <a:xfrm>
            <a:off x="2973388" y="3294063"/>
            <a:ext cx="2495550" cy="1196975"/>
            <a:chOff x="1884" y="2232"/>
            <a:chExt cx="1572" cy="754"/>
          </a:xfrm>
        </p:grpSpPr>
        <p:sp>
          <p:nvSpPr>
            <p:cNvPr id="176132" name="Text Box 4"/>
            <p:cNvSpPr txBox="1">
              <a:spLocks noChangeArrowheads="1"/>
            </p:cNvSpPr>
            <p:nvPr/>
          </p:nvSpPr>
          <p:spPr bwMode="auto">
            <a:xfrm>
              <a:off x="1884" y="2232"/>
              <a:ext cx="7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最左推导</a:t>
              </a:r>
            </a:p>
          </p:txBody>
        </p:sp>
        <p:sp>
          <p:nvSpPr>
            <p:cNvPr id="176133" name="Text Box 5"/>
            <p:cNvSpPr txBox="1">
              <a:spLocks noChangeArrowheads="1"/>
            </p:cNvSpPr>
            <p:nvPr/>
          </p:nvSpPr>
          <p:spPr bwMode="auto">
            <a:xfrm>
              <a:off x="2220" y="2736"/>
              <a:ext cx="7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最右推导</a:t>
              </a:r>
            </a:p>
          </p:txBody>
        </p:sp>
        <p:sp>
          <p:nvSpPr>
            <p:cNvPr id="176136" name="Line 8"/>
            <p:cNvSpPr>
              <a:spLocks noChangeShapeType="1"/>
            </p:cNvSpPr>
            <p:nvPr/>
          </p:nvSpPr>
          <p:spPr bwMode="auto">
            <a:xfrm flipH="1">
              <a:off x="2592" y="2256"/>
              <a:ext cx="624" cy="9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6137" name="Line 9"/>
            <p:cNvSpPr>
              <a:spLocks noChangeShapeType="1"/>
            </p:cNvSpPr>
            <p:nvPr/>
          </p:nvSpPr>
          <p:spPr bwMode="auto">
            <a:xfrm flipH="1">
              <a:off x="2928" y="2352"/>
              <a:ext cx="528" cy="48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6149" name="Group 21"/>
          <p:cNvGrpSpPr>
            <a:grpSpLocks/>
          </p:cNvGrpSpPr>
          <p:nvPr/>
        </p:nvGrpSpPr>
        <p:grpSpPr bwMode="auto">
          <a:xfrm>
            <a:off x="2195513" y="3709988"/>
            <a:ext cx="1676400" cy="1447800"/>
            <a:chOff x="1440" y="2448"/>
            <a:chExt cx="1056" cy="912"/>
          </a:xfrm>
        </p:grpSpPr>
        <p:sp>
          <p:nvSpPr>
            <p:cNvPr id="176134" name="Text Box 6"/>
            <p:cNvSpPr txBox="1">
              <a:spLocks noChangeArrowheads="1"/>
            </p:cNvSpPr>
            <p:nvPr/>
          </p:nvSpPr>
          <p:spPr bwMode="auto">
            <a:xfrm>
              <a:off x="1440" y="3110"/>
              <a:ext cx="4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推导</a:t>
              </a:r>
            </a:p>
          </p:txBody>
        </p:sp>
        <p:sp>
          <p:nvSpPr>
            <p:cNvPr id="176138" name="Line 10"/>
            <p:cNvSpPr>
              <a:spLocks noChangeShapeType="1"/>
            </p:cNvSpPr>
            <p:nvPr/>
          </p:nvSpPr>
          <p:spPr bwMode="auto">
            <a:xfrm flipH="1">
              <a:off x="1680" y="2448"/>
              <a:ext cx="432" cy="672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6139" name="Line 11"/>
            <p:cNvSpPr>
              <a:spLocks noChangeShapeType="1"/>
            </p:cNvSpPr>
            <p:nvPr/>
          </p:nvSpPr>
          <p:spPr bwMode="auto">
            <a:xfrm flipH="1">
              <a:off x="1824" y="2928"/>
              <a:ext cx="672" cy="288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2878138" y="5008563"/>
            <a:ext cx="2209800" cy="152400"/>
          </a:xfrm>
          <a:prstGeom prst="line">
            <a:avLst/>
          </a:prstGeom>
          <a:noFill/>
          <a:ln w="9525">
            <a:solidFill>
              <a:srgbClr val="993366"/>
            </a:solidFill>
            <a:round/>
            <a:headEnd/>
            <a:tailEnd type="stealth" w="lg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1371600" y="1773238"/>
            <a:ext cx="4572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证明策略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6150" name="Rectangle 22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6C7E97-675B-D645-897B-3F9F59166B5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autoUpdateAnimBg="0"/>
      <p:bldP spid="17614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75" name="Rectangle 23"/>
          <p:cNvSpPr>
            <a:spLocks noChangeArrowheads="1"/>
          </p:cNvSpPr>
          <p:nvPr/>
        </p:nvSpPr>
        <p:spPr bwMode="auto">
          <a:xfrm>
            <a:off x="685800" y="1125538"/>
            <a:ext cx="81534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从归约到分析树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设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如果字符串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可以归约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到非终结符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，则存在一棵根结点为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的分析树，其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果实为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1" name="Rectangle 29"/>
          <p:cNvSpPr>
            <a:spLocks noChangeArrowheads="1"/>
          </p:cNvSpPr>
          <p:nvPr/>
        </p:nvSpPr>
        <p:spPr bwMode="auto">
          <a:xfrm>
            <a:off x="685800" y="2924175"/>
            <a:ext cx="47498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归纳于从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归约到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的步数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3" name="Rectangle 31"/>
          <p:cNvSpPr>
            <a:spLocks noChangeArrowheads="1"/>
          </p:cNvSpPr>
          <p:nvPr/>
        </p:nvSpPr>
        <p:spPr bwMode="auto">
          <a:xfrm>
            <a:off x="1096963" y="3860800"/>
            <a:ext cx="42672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步数为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一定有产生式</a:t>
            </a:r>
          </a:p>
          <a:p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存在右上图所示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的分析树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4" name="Rectangle 32"/>
          <p:cNvSpPr>
            <a:spLocks noChangeArrowheads="1"/>
          </p:cNvSpPr>
          <p:nvPr/>
        </p:nvSpPr>
        <p:spPr bwMode="auto">
          <a:xfrm>
            <a:off x="1116013" y="5084763"/>
            <a:ext cx="4445000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设步数大于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，且最后一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步归约使用了产生式 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  <a:p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存在右下图所示的分析树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122988" y="3116263"/>
            <a:ext cx="1905000" cy="1150937"/>
            <a:chOff x="3744" y="1963"/>
            <a:chExt cx="1200" cy="725"/>
          </a:xfrm>
        </p:grpSpPr>
        <p:sp>
          <p:nvSpPr>
            <p:cNvPr id="177185" name="AutoShape 33"/>
            <p:cNvSpPr>
              <a:spLocks noChangeArrowheads="1"/>
            </p:cNvSpPr>
            <p:nvPr/>
          </p:nvSpPr>
          <p:spPr bwMode="auto">
            <a:xfrm>
              <a:off x="3744" y="2160"/>
              <a:ext cx="1200" cy="3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95" name="Rectangle 43"/>
            <p:cNvSpPr>
              <a:spLocks noChangeArrowheads="1"/>
            </p:cNvSpPr>
            <p:nvPr/>
          </p:nvSpPr>
          <p:spPr bwMode="auto">
            <a:xfrm>
              <a:off x="4231" y="2457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endParaRPr lang="en-US" altLang="zh-CN" sz="1800" baseline="-2500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7196" name="Line 44"/>
            <p:cNvSpPr>
              <a:spLocks noChangeShapeType="1"/>
            </p:cNvSpPr>
            <p:nvPr/>
          </p:nvSpPr>
          <p:spPr bwMode="auto">
            <a:xfrm>
              <a:off x="446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98" name="Line 46"/>
            <p:cNvSpPr>
              <a:spLocks noChangeShapeType="1"/>
            </p:cNvSpPr>
            <p:nvPr/>
          </p:nvSpPr>
          <p:spPr bwMode="auto">
            <a:xfrm flipH="1">
              <a:off x="374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2" name="Rectangle 50"/>
            <p:cNvSpPr>
              <a:spLocks noChangeArrowheads="1"/>
            </p:cNvSpPr>
            <p:nvPr/>
          </p:nvSpPr>
          <p:spPr bwMode="auto">
            <a:xfrm>
              <a:off x="4224" y="196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</p:grpSp>
      <p:grpSp>
        <p:nvGrpSpPr>
          <p:cNvPr id="177208" name="Group 56"/>
          <p:cNvGrpSpPr>
            <a:grpSpLocks/>
          </p:cNvGrpSpPr>
          <p:nvPr/>
        </p:nvGrpSpPr>
        <p:grpSpPr bwMode="auto">
          <a:xfrm>
            <a:off x="5868988" y="4419600"/>
            <a:ext cx="2590800" cy="1890713"/>
            <a:chOff x="3600" y="2784"/>
            <a:chExt cx="1632" cy="1191"/>
          </a:xfrm>
        </p:grpSpPr>
        <p:sp>
          <p:nvSpPr>
            <p:cNvPr id="177186" name="AutoShape 34"/>
            <p:cNvSpPr>
              <a:spLocks noChangeArrowheads="1"/>
            </p:cNvSpPr>
            <p:nvPr/>
          </p:nvSpPr>
          <p:spPr bwMode="auto">
            <a:xfrm>
              <a:off x="360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7" name="AutoShape 35"/>
            <p:cNvSpPr>
              <a:spLocks noChangeArrowheads="1"/>
            </p:cNvSpPr>
            <p:nvPr/>
          </p:nvSpPr>
          <p:spPr bwMode="auto">
            <a:xfrm>
              <a:off x="408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8" name="AutoShape 36"/>
            <p:cNvSpPr>
              <a:spLocks noChangeArrowheads="1"/>
            </p:cNvSpPr>
            <p:nvPr/>
          </p:nvSpPr>
          <p:spPr bwMode="auto">
            <a:xfrm>
              <a:off x="4944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9" name="Rectangle 37"/>
            <p:cNvSpPr>
              <a:spLocks noChangeArrowheads="1"/>
            </p:cNvSpPr>
            <p:nvPr/>
          </p:nvSpPr>
          <p:spPr bwMode="auto">
            <a:xfrm>
              <a:off x="3600" y="3255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7190" name="Rectangle 38"/>
            <p:cNvSpPr>
              <a:spLocks noChangeArrowheads="1"/>
            </p:cNvSpPr>
            <p:nvPr/>
          </p:nvSpPr>
          <p:spPr bwMode="auto">
            <a:xfrm>
              <a:off x="4080" y="3264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7191" name="Rectangle 39"/>
            <p:cNvSpPr>
              <a:spLocks noChangeArrowheads="1"/>
            </p:cNvSpPr>
            <p:nvPr/>
          </p:nvSpPr>
          <p:spPr bwMode="auto">
            <a:xfrm>
              <a:off x="4944" y="3303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7192" name="Rectangle 40"/>
            <p:cNvSpPr>
              <a:spLocks noChangeArrowheads="1"/>
            </p:cNvSpPr>
            <p:nvPr/>
          </p:nvSpPr>
          <p:spPr bwMode="auto">
            <a:xfrm>
              <a:off x="360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7193" name="Rectangle 41"/>
            <p:cNvSpPr>
              <a:spLocks noChangeArrowheads="1"/>
            </p:cNvSpPr>
            <p:nvPr/>
          </p:nvSpPr>
          <p:spPr bwMode="auto">
            <a:xfrm>
              <a:off x="408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7194" name="Rectangle 42"/>
            <p:cNvSpPr>
              <a:spLocks noChangeArrowheads="1"/>
            </p:cNvSpPr>
            <p:nvPr/>
          </p:nvSpPr>
          <p:spPr bwMode="auto">
            <a:xfrm>
              <a:off x="4951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7199" name="Rectangle 47"/>
            <p:cNvSpPr>
              <a:spLocks noChangeArrowheads="1"/>
            </p:cNvSpPr>
            <p:nvPr/>
          </p:nvSpPr>
          <p:spPr bwMode="auto">
            <a:xfrm>
              <a:off x="4492" y="320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7201" name="Rectangle 49"/>
            <p:cNvSpPr>
              <a:spLocks noChangeArrowheads="1"/>
            </p:cNvSpPr>
            <p:nvPr/>
          </p:nvSpPr>
          <p:spPr bwMode="auto">
            <a:xfrm>
              <a:off x="4464" y="368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7203" name="Rectangle 51"/>
            <p:cNvSpPr>
              <a:spLocks noChangeArrowheads="1"/>
            </p:cNvSpPr>
            <p:nvPr/>
          </p:nvSpPr>
          <p:spPr bwMode="auto">
            <a:xfrm>
              <a:off x="4292" y="2784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177204" name="Line 52"/>
            <p:cNvSpPr>
              <a:spLocks noChangeShapeType="1"/>
            </p:cNvSpPr>
            <p:nvPr/>
          </p:nvSpPr>
          <p:spPr bwMode="auto">
            <a:xfrm flipH="1">
              <a:off x="3792" y="2967"/>
              <a:ext cx="528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5" name="Line 53"/>
            <p:cNvSpPr>
              <a:spLocks noChangeShapeType="1"/>
            </p:cNvSpPr>
            <p:nvPr/>
          </p:nvSpPr>
          <p:spPr bwMode="auto">
            <a:xfrm flipH="1">
              <a:off x="4224" y="2967"/>
              <a:ext cx="144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6" name="Line 54"/>
            <p:cNvSpPr>
              <a:spLocks noChangeShapeType="1"/>
            </p:cNvSpPr>
            <p:nvPr/>
          </p:nvSpPr>
          <p:spPr bwMode="auto">
            <a:xfrm flipH="1" flipV="1">
              <a:off x="4416" y="2967"/>
              <a:ext cx="624" cy="384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7209" name="Rectangle 57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393F1B-5112-4249-AEF1-B46889A3D3F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1" grpId="0" autoUpdateAnimBg="0"/>
      <p:bldP spid="177183" grpId="0" autoUpdateAnimBg="0"/>
      <p:bldP spid="177184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255" name="Group 79"/>
          <p:cNvGrpSpPr>
            <a:grpSpLocks/>
          </p:cNvGrpSpPr>
          <p:nvPr/>
        </p:nvGrpSpPr>
        <p:grpSpPr bwMode="auto">
          <a:xfrm>
            <a:off x="684213" y="1268413"/>
            <a:ext cx="8458200" cy="1920875"/>
            <a:chOff x="431" y="799"/>
            <a:chExt cx="5328" cy="1210"/>
          </a:xfrm>
        </p:grpSpPr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431" y="799"/>
              <a:ext cx="5328" cy="1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从分析树到推导</a:t>
              </a:r>
              <a:endParaRPr lang="zh-CN" altLang="en-US" sz="32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如果存在一棵根结点为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分析树，其果实为字符串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78209" name="Rectangle 33"/>
            <p:cNvSpPr>
              <a:spLocks noChangeArrowheads="1"/>
            </p:cNvSpPr>
            <p:nvPr/>
          </p:nvSpPr>
          <p:spPr bwMode="auto">
            <a:xfrm>
              <a:off x="4693" y="1585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0" name="Rectangle 34"/>
            <p:cNvSpPr>
              <a:spLocks noChangeArrowheads="1"/>
            </p:cNvSpPr>
            <p:nvPr/>
          </p:nvSpPr>
          <p:spPr bwMode="auto">
            <a:xfrm>
              <a:off x="852" y="1797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1" name="Rectangle 35"/>
            <p:cNvSpPr>
              <a:spLocks noChangeArrowheads="1"/>
            </p:cNvSpPr>
            <p:nvPr/>
          </p:nvSpPr>
          <p:spPr bwMode="auto">
            <a:xfrm>
              <a:off x="3916" y="138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2" name="Rectangle 36"/>
            <p:cNvSpPr>
              <a:spLocks noChangeArrowheads="1"/>
            </p:cNvSpPr>
            <p:nvPr/>
          </p:nvSpPr>
          <p:spPr bwMode="auto">
            <a:xfrm>
              <a:off x="4732" y="138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3" name="Rectangle 37"/>
            <p:cNvSpPr>
              <a:spLocks noChangeArrowheads="1"/>
            </p:cNvSpPr>
            <p:nvPr/>
          </p:nvSpPr>
          <p:spPr bwMode="auto">
            <a:xfrm>
              <a:off x="879" y="161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78254" name="Group 78"/>
          <p:cNvGrpSpPr>
            <a:grpSpLocks/>
          </p:cNvGrpSpPr>
          <p:nvPr/>
        </p:nvGrpSpPr>
        <p:grpSpPr bwMode="auto">
          <a:xfrm>
            <a:off x="684213" y="3449638"/>
            <a:ext cx="6694487" cy="2284412"/>
            <a:chOff x="431" y="2173"/>
            <a:chExt cx="4217" cy="1439"/>
          </a:xfrm>
        </p:grpSpPr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431" y="2173"/>
              <a:ext cx="4217" cy="1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证明思路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  </a:t>
              </a:r>
            </a:p>
            <a:p>
              <a:pPr>
                <a:buFont typeface="Wingdings" pitchFamily="2" charset="2"/>
                <a:buChar char="²"/>
              </a:pPr>
              <a:endParaRPr lang="zh-CN" altLang="en-US" sz="1000" i="0" dirty="0"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只证明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可类似证明；</a:t>
              </a:r>
            </a:p>
            <a:p>
              <a:pPr>
                <a:buFont typeface="Wingdings" pitchFamily="2" charset="2"/>
                <a:buNone/>
              </a:pPr>
              <a:endParaRPr lang="zh-CN" altLang="en-US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同时也证明了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 </a:t>
              </a:r>
            </a:p>
            <a:p>
              <a:pPr>
                <a:buFont typeface="Wingdings" pitchFamily="2" charset="2"/>
                <a:buNone/>
              </a:pPr>
              <a:endPara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归纳于分析树的高度来证明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8215" name="Rectangle 39"/>
            <p:cNvSpPr>
              <a:spLocks noChangeArrowheads="1"/>
            </p:cNvSpPr>
            <p:nvPr/>
          </p:nvSpPr>
          <p:spPr bwMode="auto">
            <a:xfrm>
              <a:off x="1519" y="2719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6" name="Rectangle 40"/>
            <p:cNvSpPr>
              <a:spLocks noChangeArrowheads="1"/>
            </p:cNvSpPr>
            <p:nvPr/>
          </p:nvSpPr>
          <p:spPr bwMode="auto">
            <a:xfrm>
              <a:off x="3248" y="3400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7" name="Rectangle 41"/>
            <p:cNvSpPr>
              <a:spLocks noChangeArrowheads="1"/>
            </p:cNvSpPr>
            <p:nvPr/>
          </p:nvSpPr>
          <p:spPr bwMode="auto">
            <a:xfrm>
              <a:off x="2290" y="2719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8" name="Rectangle 42"/>
            <p:cNvSpPr>
              <a:spLocks noChangeArrowheads="1"/>
            </p:cNvSpPr>
            <p:nvPr/>
          </p:nvSpPr>
          <p:spPr bwMode="auto">
            <a:xfrm>
              <a:off x="1568" y="252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9" name="Rectangle 43"/>
            <p:cNvSpPr>
              <a:spLocks noChangeArrowheads="1"/>
            </p:cNvSpPr>
            <p:nvPr/>
          </p:nvSpPr>
          <p:spPr bwMode="auto">
            <a:xfrm>
              <a:off x="2335" y="252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20" name="Rectangle 44"/>
            <p:cNvSpPr>
              <a:spLocks noChangeArrowheads="1"/>
            </p:cNvSpPr>
            <p:nvPr/>
          </p:nvSpPr>
          <p:spPr bwMode="auto">
            <a:xfrm>
              <a:off x="2147" y="284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21" name="Rectangle 45"/>
            <p:cNvSpPr>
              <a:spLocks noChangeArrowheads="1"/>
            </p:cNvSpPr>
            <p:nvPr/>
          </p:nvSpPr>
          <p:spPr bwMode="auto">
            <a:xfrm>
              <a:off x="3274" y="317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8251" name="Rectangle 75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763DCF-1D70-D445-9B00-048FF770891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88" name="Group 88"/>
          <p:cNvGrpSpPr>
            <a:grpSpLocks/>
          </p:cNvGrpSpPr>
          <p:nvPr/>
        </p:nvGrpSpPr>
        <p:grpSpPr bwMode="auto">
          <a:xfrm>
            <a:off x="684213" y="1773238"/>
            <a:ext cx="6981825" cy="615950"/>
            <a:chOff x="432" y="1117"/>
            <a:chExt cx="4398" cy="388"/>
          </a:xfrm>
        </p:grpSpPr>
        <p:sp>
          <p:nvSpPr>
            <p:cNvPr id="179216" name="Rectangle 16"/>
            <p:cNvSpPr>
              <a:spLocks noChangeArrowheads="1"/>
            </p:cNvSpPr>
            <p:nvPr/>
          </p:nvSpPr>
          <p:spPr bwMode="auto">
            <a:xfrm>
              <a:off x="432" y="1155"/>
              <a:ext cx="43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400" i="0" dirty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证明思路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归纳于分析树的高度来证明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18" name="Rectangle 18"/>
            <p:cNvSpPr>
              <a:spLocks noChangeArrowheads="1"/>
            </p:cNvSpPr>
            <p:nvPr/>
          </p:nvSpPr>
          <p:spPr bwMode="auto">
            <a:xfrm>
              <a:off x="4195" y="1293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23" name="Rectangle 23"/>
            <p:cNvSpPr>
              <a:spLocks noChangeArrowheads="1"/>
            </p:cNvSpPr>
            <p:nvPr/>
          </p:nvSpPr>
          <p:spPr bwMode="auto">
            <a:xfrm>
              <a:off x="4221" y="111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79289" name="Group 89"/>
          <p:cNvGrpSpPr>
            <a:grpSpLocks/>
          </p:cNvGrpSpPr>
          <p:nvPr/>
        </p:nvGrpSpPr>
        <p:grpSpPr bwMode="auto">
          <a:xfrm>
            <a:off x="1025525" y="2386013"/>
            <a:ext cx="4410075" cy="1281112"/>
            <a:chOff x="646" y="1503"/>
            <a:chExt cx="2778" cy="807"/>
          </a:xfrm>
        </p:grpSpPr>
        <p:sp>
          <p:nvSpPr>
            <p:cNvPr id="179225" name="Rectangle 25"/>
            <p:cNvSpPr>
              <a:spLocks noChangeArrowheads="1"/>
            </p:cNvSpPr>
            <p:nvPr/>
          </p:nvSpPr>
          <p:spPr bwMode="auto">
            <a:xfrm>
              <a:off x="646" y="1503"/>
              <a:ext cx="27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基础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高度为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分析树一定如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右图所示，必定有产生式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因此，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26" name="Rectangle 26"/>
            <p:cNvSpPr>
              <a:spLocks noChangeArrowheads="1"/>
            </p:cNvSpPr>
            <p:nvPr/>
          </p:nvSpPr>
          <p:spPr bwMode="auto">
            <a:xfrm>
              <a:off x="2699" y="209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2729" y="193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9251" name="Rectangle 51"/>
          <p:cNvSpPr>
            <a:spLocks noChangeArrowheads="1"/>
          </p:cNvSpPr>
          <p:nvPr/>
        </p:nvSpPr>
        <p:spPr bwMode="auto">
          <a:xfrm>
            <a:off x="360363" y="1196975"/>
            <a:ext cx="457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从分析树到最左推导</a:t>
            </a:r>
            <a:endParaRPr lang="zh-CN" altLang="en-US" sz="32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79256" name="Group 56"/>
          <p:cNvGrpSpPr>
            <a:grpSpLocks/>
          </p:cNvGrpSpPr>
          <p:nvPr/>
        </p:nvGrpSpPr>
        <p:grpSpPr bwMode="auto">
          <a:xfrm>
            <a:off x="6477000" y="2493963"/>
            <a:ext cx="1905000" cy="1150937"/>
            <a:chOff x="3744" y="1963"/>
            <a:chExt cx="1200" cy="725"/>
          </a:xfrm>
        </p:grpSpPr>
        <p:sp>
          <p:nvSpPr>
            <p:cNvPr id="179257" name="AutoShape 57"/>
            <p:cNvSpPr>
              <a:spLocks noChangeArrowheads="1"/>
            </p:cNvSpPr>
            <p:nvPr/>
          </p:nvSpPr>
          <p:spPr bwMode="auto">
            <a:xfrm>
              <a:off x="3744" y="2160"/>
              <a:ext cx="1200" cy="3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58" name="Rectangle 58"/>
            <p:cNvSpPr>
              <a:spLocks noChangeArrowheads="1"/>
            </p:cNvSpPr>
            <p:nvPr/>
          </p:nvSpPr>
          <p:spPr bwMode="auto">
            <a:xfrm>
              <a:off x="4231" y="2457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endParaRPr lang="en-US" altLang="zh-CN" sz="1800" baseline="-2500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9259" name="Line 59"/>
            <p:cNvSpPr>
              <a:spLocks noChangeShapeType="1"/>
            </p:cNvSpPr>
            <p:nvPr/>
          </p:nvSpPr>
          <p:spPr bwMode="auto">
            <a:xfrm>
              <a:off x="446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0" name="Line 60"/>
            <p:cNvSpPr>
              <a:spLocks noChangeShapeType="1"/>
            </p:cNvSpPr>
            <p:nvPr/>
          </p:nvSpPr>
          <p:spPr bwMode="auto">
            <a:xfrm flipH="1">
              <a:off x="374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1" name="Rectangle 61"/>
            <p:cNvSpPr>
              <a:spLocks noChangeArrowheads="1"/>
            </p:cNvSpPr>
            <p:nvPr/>
          </p:nvSpPr>
          <p:spPr bwMode="auto">
            <a:xfrm>
              <a:off x="4224" y="196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</p:grpSp>
      <p:grpSp>
        <p:nvGrpSpPr>
          <p:cNvPr id="179262" name="Group 62"/>
          <p:cNvGrpSpPr>
            <a:grpSpLocks/>
          </p:cNvGrpSpPr>
          <p:nvPr/>
        </p:nvGrpSpPr>
        <p:grpSpPr bwMode="auto">
          <a:xfrm>
            <a:off x="6248400" y="4149725"/>
            <a:ext cx="2590800" cy="1890713"/>
            <a:chOff x="3600" y="2784"/>
            <a:chExt cx="1632" cy="1191"/>
          </a:xfrm>
        </p:grpSpPr>
        <p:sp>
          <p:nvSpPr>
            <p:cNvPr id="179263" name="AutoShape 63"/>
            <p:cNvSpPr>
              <a:spLocks noChangeArrowheads="1"/>
            </p:cNvSpPr>
            <p:nvPr/>
          </p:nvSpPr>
          <p:spPr bwMode="auto">
            <a:xfrm>
              <a:off x="360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4" name="AutoShape 64"/>
            <p:cNvSpPr>
              <a:spLocks noChangeArrowheads="1"/>
            </p:cNvSpPr>
            <p:nvPr/>
          </p:nvSpPr>
          <p:spPr bwMode="auto">
            <a:xfrm>
              <a:off x="408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5" name="AutoShape 65"/>
            <p:cNvSpPr>
              <a:spLocks noChangeArrowheads="1"/>
            </p:cNvSpPr>
            <p:nvPr/>
          </p:nvSpPr>
          <p:spPr bwMode="auto">
            <a:xfrm>
              <a:off x="4944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6" name="Rectangle 66"/>
            <p:cNvSpPr>
              <a:spLocks noChangeArrowheads="1"/>
            </p:cNvSpPr>
            <p:nvPr/>
          </p:nvSpPr>
          <p:spPr bwMode="auto">
            <a:xfrm>
              <a:off x="3600" y="3255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9267" name="Rectangle 67"/>
            <p:cNvSpPr>
              <a:spLocks noChangeArrowheads="1"/>
            </p:cNvSpPr>
            <p:nvPr/>
          </p:nvSpPr>
          <p:spPr bwMode="auto">
            <a:xfrm>
              <a:off x="4080" y="3264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9268" name="Rectangle 68"/>
            <p:cNvSpPr>
              <a:spLocks noChangeArrowheads="1"/>
            </p:cNvSpPr>
            <p:nvPr/>
          </p:nvSpPr>
          <p:spPr bwMode="auto">
            <a:xfrm>
              <a:off x="4944" y="3303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9269" name="Rectangle 69"/>
            <p:cNvSpPr>
              <a:spLocks noChangeArrowheads="1"/>
            </p:cNvSpPr>
            <p:nvPr/>
          </p:nvSpPr>
          <p:spPr bwMode="auto">
            <a:xfrm>
              <a:off x="360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9270" name="Rectangle 70"/>
            <p:cNvSpPr>
              <a:spLocks noChangeArrowheads="1"/>
            </p:cNvSpPr>
            <p:nvPr/>
          </p:nvSpPr>
          <p:spPr bwMode="auto">
            <a:xfrm>
              <a:off x="408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9271" name="Rectangle 71"/>
            <p:cNvSpPr>
              <a:spLocks noChangeArrowheads="1"/>
            </p:cNvSpPr>
            <p:nvPr/>
          </p:nvSpPr>
          <p:spPr bwMode="auto">
            <a:xfrm>
              <a:off x="4951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9272" name="Rectangle 72"/>
            <p:cNvSpPr>
              <a:spLocks noChangeArrowheads="1"/>
            </p:cNvSpPr>
            <p:nvPr/>
          </p:nvSpPr>
          <p:spPr bwMode="auto">
            <a:xfrm>
              <a:off x="4492" y="320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9273" name="Rectangle 73"/>
            <p:cNvSpPr>
              <a:spLocks noChangeArrowheads="1"/>
            </p:cNvSpPr>
            <p:nvPr/>
          </p:nvSpPr>
          <p:spPr bwMode="auto">
            <a:xfrm>
              <a:off x="4464" y="368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9274" name="Rectangle 74"/>
            <p:cNvSpPr>
              <a:spLocks noChangeArrowheads="1"/>
            </p:cNvSpPr>
            <p:nvPr/>
          </p:nvSpPr>
          <p:spPr bwMode="auto">
            <a:xfrm>
              <a:off x="4292" y="2784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179275" name="Line 75"/>
            <p:cNvSpPr>
              <a:spLocks noChangeShapeType="1"/>
            </p:cNvSpPr>
            <p:nvPr/>
          </p:nvSpPr>
          <p:spPr bwMode="auto">
            <a:xfrm flipH="1">
              <a:off x="3792" y="2967"/>
              <a:ext cx="528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76" name="Line 76"/>
            <p:cNvSpPr>
              <a:spLocks noChangeShapeType="1"/>
            </p:cNvSpPr>
            <p:nvPr/>
          </p:nvSpPr>
          <p:spPr bwMode="auto">
            <a:xfrm flipH="1">
              <a:off x="4224" y="2967"/>
              <a:ext cx="144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77" name="Line 77"/>
            <p:cNvSpPr>
              <a:spLocks noChangeShapeType="1"/>
            </p:cNvSpPr>
            <p:nvPr/>
          </p:nvSpPr>
          <p:spPr bwMode="auto">
            <a:xfrm flipH="1" flipV="1">
              <a:off x="4416" y="2967"/>
              <a:ext cx="624" cy="384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9290" name="Group 90"/>
          <p:cNvGrpSpPr>
            <a:grpSpLocks/>
          </p:cNvGrpSpPr>
          <p:nvPr/>
        </p:nvGrpSpPr>
        <p:grpSpPr bwMode="auto">
          <a:xfrm>
            <a:off x="990600" y="3644900"/>
            <a:ext cx="5310188" cy="3113088"/>
            <a:chOff x="624" y="2296"/>
            <a:chExt cx="3345" cy="1961"/>
          </a:xfrm>
        </p:grpSpPr>
        <p:sp>
          <p:nvSpPr>
            <p:cNvPr id="179280" name="Rectangle 80"/>
            <p:cNvSpPr>
              <a:spLocks noChangeArrowheads="1"/>
            </p:cNvSpPr>
            <p:nvPr/>
          </p:nvSpPr>
          <p:spPr bwMode="auto">
            <a:xfrm>
              <a:off x="2932" y="4045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624" y="2296"/>
              <a:ext cx="3345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归纳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高度大于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的分析树一定如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右下图所示，必定有产生式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 </a:t>
              </a:r>
            </a:p>
            <a:p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…,w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子树的果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实或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），且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=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由归纳假设，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在此基础上易证得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79" name="Rectangle 79"/>
            <p:cNvSpPr>
              <a:spLocks noChangeArrowheads="1"/>
            </p:cNvSpPr>
            <p:nvPr/>
          </p:nvSpPr>
          <p:spPr bwMode="auto">
            <a:xfrm>
              <a:off x="1299" y="38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81" name="Rectangle 81"/>
            <p:cNvSpPr>
              <a:spLocks noChangeArrowheads="1"/>
            </p:cNvSpPr>
            <p:nvPr/>
          </p:nvSpPr>
          <p:spPr bwMode="auto">
            <a:xfrm>
              <a:off x="1338" y="362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9282" name="Rectangle 82"/>
            <p:cNvSpPr>
              <a:spLocks noChangeArrowheads="1"/>
            </p:cNvSpPr>
            <p:nvPr/>
          </p:nvSpPr>
          <p:spPr bwMode="auto">
            <a:xfrm>
              <a:off x="2971" y="387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9287" name="Rectangle 87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6073490-0385-504C-869C-8C9AEB4EFE9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7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7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990600" y="2924175"/>
            <a:ext cx="800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基础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步数为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一定有产生式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可以归约到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80271" name="Group 47"/>
          <p:cNvGrpSpPr>
            <a:grpSpLocks/>
          </p:cNvGrpSpPr>
          <p:nvPr/>
        </p:nvGrpSpPr>
        <p:grpSpPr bwMode="auto">
          <a:xfrm>
            <a:off x="685800" y="1196975"/>
            <a:ext cx="8153400" cy="1187450"/>
            <a:chOff x="432" y="754"/>
            <a:chExt cx="5136" cy="748"/>
          </a:xfrm>
        </p:grpSpPr>
        <p:sp>
          <p:nvSpPr>
            <p:cNvPr id="180231" name="Rectangle 7"/>
            <p:cNvSpPr>
              <a:spLocks noChangeArrowheads="1"/>
            </p:cNvSpPr>
            <p:nvPr/>
          </p:nvSpPr>
          <p:spPr bwMode="auto">
            <a:xfrm>
              <a:off x="432" y="754"/>
              <a:ext cx="513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4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从推导到归约</a:t>
              </a:r>
              <a:endPara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如果对于非终结符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和字符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80257" name="Rectangle 33"/>
            <p:cNvSpPr>
              <a:spLocks noChangeArrowheads="1"/>
            </p:cNvSpPr>
            <p:nvPr/>
          </p:nvSpPr>
          <p:spPr bwMode="auto">
            <a:xfrm>
              <a:off x="1876" y="1162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80273" name="Group 49"/>
          <p:cNvGrpSpPr>
            <a:grpSpLocks/>
          </p:cNvGrpSpPr>
          <p:nvPr/>
        </p:nvGrpSpPr>
        <p:grpSpPr bwMode="auto">
          <a:xfrm>
            <a:off x="666750" y="2349500"/>
            <a:ext cx="8153400" cy="519113"/>
            <a:chOff x="420" y="1480"/>
            <a:chExt cx="5136" cy="327"/>
          </a:xfrm>
        </p:grpSpPr>
        <p:sp>
          <p:nvSpPr>
            <p:cNvPr id="180232" name="Rectangle 8"/>
            <p:cNvSpPr>
              <a:spLocks noChangeArrowheads="1"/>
            </p:cNvSpPr>
            <p:nvPr/>
          </p:nvSpPr>
          <p:spPr bwMode="auto">
            <a:xfrm>
              <a:off x="420" y="1519"/>
              <a:ext cx="51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4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证明思路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归纳于推导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的步数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80259" name="Rectangle 35"/>
            <p:cNvSpPr>
              <a:spLocks noChangeArrowheads="1"/>
            </p:cNvSpPr>
            <p:nvPr/>
          </p:nvSpPr>
          <p:spPr bwMode="auto">
            <a:xfrm>
              <a:off x="2744" y="1480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80272" name="Group 48"/>
          <p:cNvGrpSpPr>
            <a:grpSpLocks/>
          </p:cNvGrpSpPr>
          <p:nvPr/>
        </p:nvGrpSpPr>
        <p:grpSpPr bwMode="auto">
          <a:xfrm>
            <a:off x="990600" y="3443288"/>
            <a:ext cx="7924800" cy="3013075"/>
            <a:chOff x="624" y="2169"/>
            <a:chExt cx="4992" cy="1898"/>
          </a:xfrm>
        </p:grpSpPr>
        <p:sp>
          <p:nvSpPr>
            <p:cNvPr id="180234" name="Rectangle 10"/>
            <p:cNvSpPr>
              <a:spLocks noChangeArrowheads="1"/>
            </p:cNvSpPr>
            <p:nvPr/>
          </p:nvSpPr>
          <p:spPr bwMode="auto">
            <a:xfrm>
              <a:off x="624" y="2169"/>
              <a:ext cx="4992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归纳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设步数大于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，第一步使用了产生式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该推导形如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可以将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分成</a:t>
              </a:r>
            </a:p>
            <a:p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=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，其中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(a)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为终结符，则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=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  <a:p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(b)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为非终结符，则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由归纳假设，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endPara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   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这样，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或者为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，或者可以归约到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，使用产生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式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，得出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</p:txBody>
        </p:sp>
        <p:sp>
          <p:nvSpPr>
            <p:cNvPr id="180261" name="Rectangle 37"/>
            <p:cNvSpPr>
              <a:spLocks noChangeArrowheads="1"/>
            </p:cNvSpPr>
            <p:nvPr/>
          </p:nvSpPr>
          <p:spPr bwMode="auto">
            <a:xfrm>
              <a:off x="3418" y="234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0262" name="Rectangle 38"/>
            <p:cNvSpPr>
              <a:spLocks noChangeArrowheads="1"/>
            </p:cNvSpPr>
            <p:nvPr/>
          </p:nvSpPr>
          <p:spPr bwMode="auto">
            <a:xfrm>
              <a:off x="3460" y="306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80270" name="Rectangle 46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7AA780-CC5B-A64A-B2C8-419DFB4FAA3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3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8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371600"/>
            <a:ext cx="3429000" cy="5334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ea typeface="楷体_GB2312" pitchFamily="49" charset="-122"/>
              </a:rPr>
              <a:t>文法的二义性</a:t>
            </a:r>
          </a:p>
        </p:txBody>
      </p:sp>
      <p:grpSp>
        <p:nvGrpSpPr>
          <p:cNvPr id="187399" name="Group 7"/>
          <p:cNvGrpSpPr>
            <a:grpSpLocks/>
          </p:cNvGrpSpPr>
          <p:nvPr/>
        </p:nvGrpSpPr>
        <p:grpSpPr bwMode="auto">
          <a:xfrm>
            <a:off x="6553200" y="3733800"/>
            <a:ext cx="2286000" cy="2286000"/>
            <a:chOff x="3888" y="1920"/>
            <a:chExt cx="1440" cy="1440"/>
          </a:xfrm>
        </p:grpSpPr>
        <p:sp>
          <p:nvSpPr>
            <p:cNvPr id="187400" name="Text Box 8"/>
            <p:cNvSpPr txBox="1">
              <a:spLocks noChangeArrowheads="1"/>
            </p:cNvSpPr>
            <p:nvPr/>
          </p:nvSpPr>
          <p:spPr bwMode="auto">
            <a:xfrm>
              <a:off x="3936" y="1920"/>
              <a:ext cx="1344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87401" name="Rectangle 9"/>
            <p:cNvSpPr>
              <a:spLocks noChangeArrowheads="1"/>
            </p:cNvSpPr>
            <p:nvPr/>
          </p:nvSpPr>
          <p:spPr bwMode="auto">
            <a:xfrm>
              <a:off x="3888" y="1920"/>
              <a:ext cx="144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838200" y="2057400"/>
            <a:ext cx="82296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二义文法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ambiguous grammar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考虑右下文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法，对于终结符串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，存在两棵不同的分析树，它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们的根结点都为开始符号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，果实都为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187403" name="Group 11"/>
          <p:cNvGrpSpPr>
            <a:grpSpLocks/>
          </p:cNvGrpSpPr>
          <p:nvPr/>
        </p:nvGrpSpPr>
        <p:grpSpPr bwMode="auto">
          <a:xfrm>
            <a:off x="3581400" y="3713163"/>
            <a:ext cx="2819400" cy="2265362"/>
            <a:chOff x="768" y="2029"/>
            <a:chExt cx="1776" cy="1427"/>
          </a:xfrm>
        </p:grpSpPr>
        <p:sp>
          <p:nvSpPr>
            <p:cNvPr id="187404" name="Rectangle 12"/>
            <p:cNvSpPr>
              <a:spLocks noChangeArrowheads="1"/>
            </p:cNvSpPr>
            <p:nvPr/>
          </p:nvSpPr>
          <p:spPr bwMode="auto">
            <a:xfrm>
              <a:off x="2160" y="278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5" name="Rectangle 13"/>
            <p:cNvSpPr>
              <a:spLocks noChangeArrowheads="1"/>
            </p:cNvSpPr>
            <p:nvPr/>
          </p:nvSpPr>
          <p:spPr bwMode="auto">
            <a:xfrm>
              <a:off x="1440" y="279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6" name="Rectangle 14"/>
            <p:cNvSpPr>
              <a:spLocks noChangeArrowheads="1"/>
            </p:cNvSpPr>
            <p:nvPr/>
          </p:nvSpPr>
          <p:spPr bwMode="auto">
            <a:xfrm>
              <a:off x="1344" y="2403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07" name="Rectangle 15"/>
            <p:cNvSpPr>
              <a:spLocks noChangeArrowheads="1"/>
            </p:cNvSpPr>
            <p:nvPr/>
          </p:nvSpPr>
          <p:spPr bwMode="auto">
            <a:xfrm>
              <a:off x="929" y="240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8" name="Rectangle 16"/>
            <p:cNvSpPr>
              <a:spLocks noChangeArrowheads="1"/>
            </p:cNvSpPr>
            <p:nvPr/>
          </p:nvSpPr>
          <p:spPr bwMode="auto">
            <a:xfrm>
              <a:off x="1824" y="278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09" name="Rectangle 17"/>
            <p:cNvSpPr>
              <a:spLocks noChangeArrowheads="1"/>
            </p:cNvSpPr>
            <p:nvPr/>
          </p:nvSpPr>
          <p:spPr bwMode="auto">
            <a:xfrm>
              <a:off x="1824" y="239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10" name="Rectangle 18"/>
            <p:cNvSpPr>
              <a:spLocks noChangeArrowheads="1"/>
            </p:cNvSpPr>
            <p:nvPr/>
          </p:nvSpPr>
          <p:spPr bwMode="auto">
            <a:xfrm>
              <a:off x="1392" y="202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11" name="Rectangle 19"/>
            <p:cNvSpPr>
              <a:spLocks noChangeArrowheads="1"/>
            </p:cNvSpPr>
            <p:nvPr/>
          </p:nvSpPr>
          <p:spPr bwMode="auto">
            <a:xfrm>
              <a:off x="2330" y="3193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87412" name="Line 20"/>
            <p:cNvSpPr>
              <a:spLocks noChangeShapeType="1"/>
            </p:cNvSpPr>
            <p:nvPr/>
          </p:nvSpPr>
          <p:spPr bwMode="auto">
            <a:xfrm flipH="1" flipV="1">
              <a:off x="2304" y="2976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3" name="Rectangle 21"/>
            <p:cNvSpPr>
              <a:spLocks noChangeArrowheads="1"/>
            </p:cNvSpPr>
            <p:nvPr/>
          </p:nvSpPr>
          <p:spPr bwMode="auto">
            <a:xfrm>
              <a:off x="1820" y="3206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7414" name="Line 22"/>
            <p:cNvSpPr>
              <a:spLocks noChangeShapeType="1"/>
            </p:cNvSpPr>
            <p:nvPr/>
          </p:nvSpPr>
          <p:spPr bwMode="auto">
            <a:xfrm flipH="1" flipV="1">
              <a:off x="1920" y="2999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5" name="Rectangle 23"/>
            <p:cNvSpPr>
              <a:spLocks noChangeArrowheads="1"/>
            </p:cNvSpPr>
            <p:nvPr/>
          </p:nvSpPr>
          <p:spPr bwMode="auto">
            <a:xfrm>
              <a:off x="1344" y="3193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1488" y="2976"/>
              <a:ext cx="48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7" name="Rectangle 25"/>
            <p:cNvSpPr>
              <a:spLocks noChangeArrowheads="1"/>
            </p:cNvSpPr>
            <p:nvPr/>
          </p:nvSpPr>
          <p:spPr bwMode="auto">
            <a:xfrm>
              <a:off x="1200" y="2797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187418" name="Line 26"/>
            <p:cNvSpPr>
              <a:spLocks noChangeShapeType="1"/>
            </p:cNvSpPr>
            <p:nvPr/>
          </p:nvSpPr>
          <p:spPr bwMode="auto">
            <a:xfrm flipV="1">
              <a:off x="1344" y="2605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9" name="Rectangle 27"/>
            <p:cNvSpPr>
              <a:spLocks noChangeArrowheads="1"/>
            </p:cNvSpPr>
            <p:nvPr/>
          </p:nvSpPr>
          <p:spPr bwMode="auto">
            <a:xfrm>
              <a:off x="768" y="279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20" name="Line 28"/>
            <p:cNvSpPr>
              <a:spLocks noChangeShapeType="1"/>
            </p:cNvSpPr>
            <p:nvPr/>
          </p:nvSpPr>
          <p:spPr bwMode="auto">
            <a:xfrm flipV="1">
              <a:off x="912" y="2605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1" name="Line 29"/>
            <p:cNvSpPr>
              <a:spLocks noChangeShapeType="1"/>
            </p:cNvSpPr>
            <p:nvPr/>
          </p:nvSpPr>
          <p:spPr bwMode="auto">
            <a:xfrm flipH="1" flipV="1">
              <a:off x="1584" y="2173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 flipH="1" flipV="1">
              <a:off x="1488" y="2241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3" name="Line 31"/>
            <p:cNvSpPr>
              <a:spLocks noChangeShapeType="1"/>
            </p:cNvSpPr>
            <p:nvPr/>
          </p:nvSpPr>
          <p:spPr bwMode="auto">
            <a:xfrm flipV="1">
              <a:off x="1104" y="217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4" name="Line 32"/>
            <p:cNvSpPr>
              <a:spLocks noChangeShapeType="1"/>
            </p:cNvSpPr>
            <p:nvPr/>
          </p:nvSpPr>
          <p:spPr bwMode="auto">
            <a:xfrm flipH="1" flipV="1">
              <a:off x="1920" y="2612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5" name="Line 33"/>
            <p:cNvSpPr>
              <a:spLocks noChangeShapeType="1"/>
            </p:cNvSpPr>
            <p:nvPr/>
          </p:nvSpPr>
          <p:spPr bwMode="auto">
            <a:xfrm flipV="1">
              <a:off x="1632" y="2612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6" name="Line 34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87427" name="Group 35"/>
          <p:cNvGrpSpPr>
            <a:grpSpLocks/>
          </p:cNvGrpSpPr>
          <p:nvPr/>
        </p:nvGrpSpPr>
        <p:grpSpPr bwMode="auto">
          <a:xfrm>
            <a:off x="512763" y="3657600"/>
            <a:ext cx="2687637" cy="2309813"/>
            <a:chOff x="323" y="2509"/>
            <a:chExt cx="1693" cy="1455"/>
          </a:xfrm>
        </p:grpSpPr>
        <p:sp>
          <p:nvSpPr>
            <p:cNvPr id="187428" name="Rectangle 36"/>
            <p:cNvSpPr>
              <a:spLocks noChangeArrowheads="1"/>
            </p:cNvSpPr>
            <p:nvPr/>
          </p:nvSpPr>
          <p:spPr bwMode="auto">
            <a:xfrm>
              <a:off x="1056" y="326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29" name="Rectangle 37"/>
            <p:cNvSpPr>
              <a:spLocks noChangeArrowheads="1"/>
            </p:cNvSpPr>
            <p:nvPr/>
          </p:nvSpPr>
          <p:spPr bwMode="auto">
            <a:xfrm>
              <a:off x="384" y="325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0" name="Rectangle 38"/>
            <p:cNvSpPr>
              <a:spLocks noChangeArrowheads="1"/>
            </p:cNvSpPr>
            <p:nvPr/>
          </p:nvSpPr>
          <p:spPr bwMode="auto">
            <a:xfrm>
              <a:off x="1152" y="2883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31" name="Rectangle 39"/>
            <p:cNvSpPr>
              <a:spLocks noChangeArrowheads="1"/>
            </p:cNvSpPr>
            <p:nvPr/>
          </p:nvSpPr>
          <p:spPr bwMode="auto">
            <a:xfrm>
              <a:off x="737" y="288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768" y="325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33" name="Rectangle 41"/>
            <p:cNvSpPr>
              <a:spLocks noChangeArrowheads="1"/>
            </p:cNvSpPr>
            <p:nvPr/>
          </p:nvSpPr>
          <p:spPr bwMode="auto">
            <a:xfrm>
              <a:off x="1632" y="288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4" name="Rectangle 42"/>
            <p:cNvSpPr>
              <a:spLocks noChangeArrowheads="1"/>
            </p:cNvSpPr>
            <p:nvPr/>
          </p:nvSpPr>
          <p:spPr bwMode="auto">
            <a:xfrm>
              <a:off x="1200" y="250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5" name="Rectangle 43"/>
            <p:cNvSpPr>
              <a:spLocks noChangeArrowheads="1"/>
            </p:cNvSpPr>
            <p:nvPr/>
          </p:nvSpPr>
          <p:spPr bwMode="auto">
            <a:xfrm>
              <a:off x="1802" y="3289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87436" name="Line 44"/>
            <p:cNvSpPr>
              <a:spLocks noChangeShapeType="1"/>
            </p:cNvSpPr>
            <p:nvPr/>
          </p:nvSpPr>
          <p:spPr bwMode="auto">
            <a:xfrm flipH="1" flipV="1">
              <a:off x="1776" y="3072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37" name="Rectangle 45"/>
            <p:cNvSpPr>
              <a:spLocks noChangeArrowheads="1"/>
            </p:cNvSpPr>
            <p:nvPr/>
          </p:nvSpPr>
          <p:spPr bwMode="auto">
            <a:xfrm>
              <a:off x="1392" y="3254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7438" name="Line 46"/>
            <p:cNvSpPr>
              <a:spLocks noChangeShapeType="1"/>
            </p:cNvSpPr>
            <p:nvPr/>
          </p:nvSpPr>
          <p:spPr bwMode="auto">
            <a:xfrm flipH="1" flipV="1">
              <a:off x="864" y="3459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39" name="Rectangle 47"/>
            <p:cNvSpPr>
              <a:spLocks noChangeArrowheads="1"/>
            </p:cNvSpPr>
            <p:nvPr/>
          </p:nvSpPr>
          <p:spPr bwMode="auto">
            <a:xfrm>
              <a:off x="323" y="368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40" name="Line 48"/>
            <p:cNvSpPr>
              <a:spLocks noChangeShapeType="1"/>
            </p:cNvSpPr>
            <p:nvPr/>
          </p:nvSpPr>
          <p:spPr bwMode="auto">
            <a:xfrm flipV="1">
              <a:off x="432" y="3436"/>
              <a:ext cx="48" cy="30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1" name="Rectangle 49"/>
            <p:cNvSpPr>
              <a:spLocks noChangeArrowheads="1"/>
            </p:cNvSpPr>
            <p:nvPr/>
          </p:nvSpPr>
          <p:spPr bwMode="auto">
            <a:xfrm>
              <a:off x="768" y="371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187442" name="Line 50"/>
            <p:cNvSpPr>
              <a:spLocks noChangeShapeType="1"/>
            </p:cNvSpPr>
            <p:nvPr/>
          </p:nvSpPr>
          <p:spPr bwMode="auto">
            <a:xfrm flipH="1" flipV="1">
              <a:off x="1296" y="3072"/>
              <a:ext cx="144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3" name="Rectangle 51"/>
            <p:cNvSpPr>
              <a:spLocks noChangeArrowheads="1"/>
            </p:cNvSpPr>
            <p:nvPr/>
          </p:nvSpPr>
          <p:spPr bwMode="auto">
            <a:xfrm>
              <a:off x="1200" y="369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44" name="Line 52"/>
            <p:cNvSpPr>
              <a:spLocks noChangeShapeType="1"/>
            </p:cNvSpPr>
            <p:nvPr/>
          </p:nvSpPr>
          <p:spPr bwMode="auto">
            <a:xfrm flipH="1" flipV="1">
              <a:off x="1200" y="3456"/>
              <a:ext cx="48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5" name="Line 53"/>
            <p:cNvSpPr>
              <a:spLocks noChangeShapeType="1"/>
            </p:cNvSpPr>
            <p:nvPr/>
          </p:nvSpPr>
          <p:spPr bwMode="auto">
            <a:xfrm flipH="1" flipV="1">
              <a:off x="1392" y="265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6" name="Line 54"/>
            <p:cNvSpPr>
              <a:spLocks noChangeShapeType="1"/>
            </p:cNvSpPr>
            <p:nvPr/>
          </p:nvSpPr>
          <p:spPr bwMode="auto">
            <a:xfrm flipH="1" flipV="1">
              <a:off x="1296" y="2721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7" name="Line 55"/>
            <p:cNvSpPr>
              <a:spLocks noChangeShapeType="1"/>
            </p:cNvSpPr>
            <p:nvPr/>
          </p:nvSpPr>
          <p:spPr bwMode="auto">
            <a:xfrm flipV="1">
              <a:off x="912" y="265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8" name="Line 56"/>
            <p:cNvSpPr>
              <a:spLocks noChangeShapeType="1"/>
            </p:cNvSpPr>
            <p:nvPr/>
          </p:nvSpPr>
          <p:spPr bwMode="auto">
            <a:xfrm flipH="1" flipV="1">
              <a:off x="864" y="30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9" name="Line 57"/>
            <p:cNvSpPr>
              <a:spLocks noChangeShapeType="1"/>
            </p:cNvSpPr>
            <p:nvPr/>
          </p:nvSpPr>
          <p:spPr bwMode="auto">
            <a:xfrm flipV="1">
              <a:off x="576" y="3072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50" name="Line 58"/>
            <p:cNvSpPr>
              <a:spLocks noChangeShapeType="1"/>
            </p:cNvSpPr>
            <p:nvPr/>
          </p:nvSpPr>
          <p:spPr bwMode="auto">
            <a:xfrm flipH="1" flipV="1">
              <a:off x="912" y="3072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7451" name="Rectangle 59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0E3E572-8447-4041-8938-A0288DC79EF8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8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2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609600" y="2043113"/>
            <a:ext cx="8137525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二义文法概念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二义的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果对某个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，存在两棵不同的分析树，它们的根结点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都为开始符号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，果实都为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如果对每一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，至多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存在一棵这样的分析树，则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无二义的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636588" y="3916363"/>
            <a:ext cx="8431212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二义性的判定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一个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是否为二义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的问题是不可判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定的，即不存在解决该问题的算法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(theorem9.20)</a:t>
            </a:r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685800" y="5029200"/>
            <a:ext cx="83058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消除二义性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将会看到，没有通用的办法可以消除文法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的二义性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在实践中，对于特定的文法，通常可以找到消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除二义性的办法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381000" y="1295400"/>
            <a:ext cx="3352800" cy="53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文法的二义性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771ED9-83F8-D245-ACD9-16C93F783AC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2" grpId="0" autoUpdateAnimBg="0"/>
      <p:bldP spid="188423" grpId="0" autoUpdateAnimBg="0"/>
      <p:bldP spid="188424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533400" y="11430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文法二义性的另一种定义</a:t>
            </a: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838200" y="1905000"/>
            <a:ext cx="8126413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定义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为二义的，如果存在某个 </a:t>
            </a:r>
          </a:p>
          <a:p>
            <a:pPr>
              <a:buFont typeface="Symbol" pitchFamily="18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存在两个不同的从开始符号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Symbol" pitchFamily="18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该定义源于如下结论：</a:t>
            </a:r>
          </a:p>
        </p:txBody>
      </p:sp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838200" y="3308350"/>
            <a:ext cx="8153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结论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对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具有两棵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不同的分析树，当且仅当存在两个不同的从开始符号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69" name="Rectangle 9"/>
          <p:cNvSpPr>
            <a:spLocks noChangeArrowheads="1"/>
          </p:cNvSpPr>
          <p:nvPr/>
        </p:nvSpPr>
        <p:spPr bwMode="auto">
          <a:xfrm>
            <a:off x="1219200" y="4587875"/>
            <a:ext cx="746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从不同的分析树可构造不同的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最左推导；反 之，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从不同的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最左推导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可构造不同的分析树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70" name="Rectangle 10"/>
          <p:cNvSpPr>
            <a:spLocks noChangeArrowheads="1"/>
          </p:cNvSpPr>
          <p:nvPr/>
        </p:nvSpPr>
        <p:spPr bwMode="auto">
          <a:xfrm>
            <a:off x="838200" y="5502275"/>
            <a:ext cx="815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有时方便证明文法的无二义性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例如，练习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5.4.7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1B5E76-FE04-A84C-8BDA-C085FCFA760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7" grpId="0" autoUpdateAnimBg="0"/>
      <p:bldP spid="194568" grpId="0" autoUpdateAnimBg="0"/>
      <p:bldP spid="194569" grpId="0" autoUpdateAnimBg="0"/>
      <p:bldP spid="194570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674688" y="12954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语言中的二义性</a:t>
            </a:r>
          </a:p>
        </p:txBody>
      </p:sp>
      <p:sp>
        <p:nvSpPr>
          <p:cNvPr id="195591" name="Rectangle 7"/>
          <p:cNvSpPr>
            <a:spLocks noChangeArrowheads="1"/>
          </p:cNvSpPr>
          <p:nvPr/>
        </p:nvSpPr>
        <p:spPr bwMode="auto">
          <a:xfrm>
            <a:off x="990600" y="1981200"/>
            <a:ext cx="8001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如果上下文无关语言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的所有文法都是二义的，则称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固有二义的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inherently ambiguous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zh-CN" altLang="en-US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990600" y="3019425"/>
            <a:ext cx="81534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上下文无关语言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1,m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1,m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是固有二义的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以下是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A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aAb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B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cBd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C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aCd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aDd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D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bDc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bc</a:t>
            </a:r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990600" y="5943600"/>
            <a:ext cx="678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推论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没有通用的办法可以消除文法的二义性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95594" name="Rectangle 10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53387B-382A-7843-80A4-4801DD0E24C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1" grpId="0" autoUpdateAnimBg="0"/>
      <p:bldP spid="195592" grpId="0" autoUpdateAnimBg="0"/>
      <p:bldP spid="195593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674688" y="12954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无二义文法的设计</a:t>
            </a:r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990600" y="2025650"/>
            <a:ext cx="81534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</a:rPr>
              <a:t>请给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出下列语言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的一个无二义文法：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None/>
            </a:pPr>
            <a:r>
              <a:rPr lang="zh-CN" altLang="en-US" dirty="0"/>
              <a:t>        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m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n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en-US" altLang="zh-CN" sz="2400" dirty="0"/>
              <a:t>  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616772-FF13-4F43-A057-A07AB6C92B60}"/>
              </a:ext>
            </a:extLst>
          </p:cNvPr>
          <p:cNvSpPr/>
          <p:nvPr/>
        </p:nvSpPr>
        <p:spPr bwMode="auto">
          <a:xfrm>
            <a:off x="2987824" y="5707028"/>
            <a:ext cx="2808312" cy="11065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2219CC-A0CC-1349-A958-A6A47306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29000"/>
            <a:ext cx="2524257" cy="2669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72C8F5-D6FD-5742-99DF-17212410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52" y="4129394"/>
            <a:ext cx="1696007" cy="3565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497BA3-BA86-0B4D-BC61-BD80966E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99" y="3614907"/>
            <a:ext cx="2073193" cy="385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8417BE-AFEE-BF44-BBD3-0B8B8826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174" y="5110763"/>
            <a:ext cx="1440962" cy="303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0E6213-A954-0C42-B3E6-1D38E6228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174" y="5545475"/>
            <a:ext cx="1928953" cy="373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14296E-3894-854C-B97F-195C63F26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174" y="6032018"/>
            <a:ext cx="1696185" cy="3565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EC47070-D352-F442-B7F3-BDB22274607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533400" y="1344613"/>
            <a:ext cx="8431213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用于推理字符串是否属于文法所定义的语言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一种是自下而上的方法，称为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递归推理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recursive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inference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），递归推理的过程习称为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归约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；另一种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是自上而下的方法，称为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推导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derivation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533400" y="3509963"/>
            <a:ext cx="8359775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  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将产生式右部（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body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）形式的符号串替换为产生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式左部（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head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）的符号</a:t>
            </a:r>
          </a:p>
        </p:txBody>
      </p:sp>
      <p:sp>
        <p:nvSpPr>
          <p:cNvPr id="61461" name="Rectangle 21"/>
          <p:cNvSpPr>
            <a:spLocks noChangeArrowheads="1"/>
          </p:cNvSpPr>
          <p:nvPr/>
        </p:nvSpPr>
        <p:spPr bwMode="auto">
          <a:xfrm>
            <a:off x="533400" y="5229225"/>
            <a:ext cx="843121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推导过程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 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将产生式左部的符号替换为产生式右部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的符号串</a:t>
            </a:r>
            <a:endParaRPr lang="en-US" altLang="zh-CN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61462" name="Rectangle 22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2DE373-2E79-414A-B4DC-F4C6126502C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0" grpId="0" autoUpdateAnimBg="0"/>
      <p:bldP spid="61461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685800" y="2057400"/>
            <a:ext cx="3962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对于右上图的文法，采用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算符优先级联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方法将其变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换为左下图的文法，对于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该文法，串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唯一的分析树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1742" name="Group 14"/>
          <p:cNvGrpSpPr>
            <a:grpSpLocks/>
          </p:cNvGrpSpPr>
          <p:nvPr/>
        </p:nvGrpSpPr>
        <p:grpSpPr bwMode="auto">
          <a:xfrm>
            <a:off x="1066800" y="4267200"/>
            <a:ext cx="4010025" cy="1676400"/>
            <a:chOff x="672" y="2928"/>
            <a:chExt cx="2352" cy="1056"/>
          </a:xfrm>
        </p:grpSpPr>
        <p:sp>
          <p:nvSpPr>
            <p:cNvPr id="201743" name="Text Box 15"/>
            <p:cNvSpPr txBox="1">
              <a:spLocks noChangeArrowheads="1"/>
            </p:cNvSpPr>
            <p:nvPr/>
          </p:nvSpPr>
          <p:spPr bwMode="auto">
            <a:xfrm>
              <a:off x="720" y="2976"/>
              <a:ext cx="225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d 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1744" name="Rectangle 16"/>
            <p:cNvSpPr>
              <a:spLocks noChangeArrowheads="1"/>
            </p:cNvSpPr>
            <p:nvPr/>
          </p:nvSpPr>
          <p:spPr bwMode="auto">
            <a:xfrm>
              <a:off x="672" y="2928"/>
              <a:ext cx="2352" cy="105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1745" name="Group 17"/>
          <p:cNvGrpSpPr>
            <a:grpSpLocks/>
          </p:cNvGrpSpPr>
          <p:nvPr/>
        </p:nvGrpSpPr>
        <p:grpSpPr bwMode="auto">
          <a:xfrm>
            <a:off x="5181600" y="2133600"/>
            <a:ext cx="3505200" cy="838200"/>
            <a:chOff x="768" y="2064"/>
            <a:chExt cx="2208" cy="528"/>
          </a:xfrm>
        </p:grpSpPr>
        <p:sp>
          <p:nvSpPr>
            <p:cNvPr id="201746" name="Text Box 18"/>
            <p:cNvSpPr txBox="1">
              <a:spLocks noChangeArrowheads="1"/>
            </p:cNvSpPr>
            <p:nvPr/>
          </p:nvSpPr>
          <p:spPr bwMode="auto">
            <a:xfrm>
              <a:off x="768" y="2074"/>
              <a:ext cx="220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</a:t>
              </a:r>
            </a:p>
          </p:txBody>
        </p:sp>
        <p:sp>
          <p:nvSpPr>
            <p:cNvPr id="201747" name="Rectangle 19"/>
            <p:cNvSpPr>
              <a:spLocks noChangeArrowheads="1"/>
            </p:cNvSpPr>
            <p:nvPr/>
          </p:nvSpPr>
          <p:spPr bwMode="auto">
            <a:xfrm>
              <a:off x="768" y="2064"/>
              <a:ext cx="2153" cy="52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1748" name="Group 20"/>
          <p:cNvGrpSpPr>
            <a:grpSpLocks/>
          </p:cNvGrpSpPr>
          <p:nvPr/>
        </p:nvGrpSpPr>
        <p:grpSpPr bwMode="auto">
          <a:xfrm>
            <a:off x="5562600" y="3276600"/>
            <a:ext cx="3276600" cy="2943225"/>
            <a:chOff x="3648" y="1968"/>
            <a:chExt cx="2064" cy="1854"/>
          </a:xfrm>
        </p:grpSpPr>
        <p:sp>
          <p:nvSpPr>
            <p:cNvPr id="201749" name="Rectangle 21"/>
            <p:cNvSpPr>
              <a:spLocks noChangeArrowheads="1"/>
            </p:cNvSpPr>
            <p:nvPr/>
          </p:nvSpPr>
          <p:spPr bwMode="auto">
            <a:xfrm>
              <a:off x="5350" y="317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50" name="Rectangle 22"/>
            <p:cNvSpPr>
              <a:spLocks noChangeArrowheads="1"/>
            </p:cNvSpPr>
            <p:nvPr/>
          </p:nvSpPr>
          <p:spPr bwMode="auto">
            <a:xfrm>
              <a:off x="3648" y="278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51" name="Rectangle 23"/>
            <p:cNvSpPr>
              <a:spLocks noChangeArrowheads="1"/>
            </p:cNvSpPr>
            <p:nvPr/>
          </p:nvSpPr>
          <p:spPr bwMode="auto">
            <a:xfrm>
              <a:off x="3792" y="234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52" name="Rectangle 24"/>
            <p:cNvSpPr>
              <a:spLocks noChangeArrowheads="1"/>
            </p:cNvSpPr>
            <p:nvPr/>
          </p:nvSpPr>
          <p:spPr bwMode="auto">
            <a:xfrm>
              <a:off x="4255" y="1968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53" name="Rectangle 25"/>
            <p:cNvSpPr>
              <a:spLocks noChangeArrowheads="1"/>
            </p:cNvSpPr>
            <p:nvPr/>
          </p:nvSpPr>
          <p:spPr bwMode="auto">
            <a:xfrm>
              <a:off x="5498" y="357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1754" name="Line 26"/>
            <p:cNvSpPr>
              <a:spLocks noChangeShapeType="1"/>
            </p:cNvSpPr>
            <p:nvPr/>
          </p:nvSpPr>
          <p:spPr bwMode="auto">
            <a:xfrm flipH="1" flipV="1">
              <a:off x="5494" y="3370"/>
              <a:ext cx="122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55" name="Rectangle 27"/>
            <p:cNvSpPr>
              <a:spLocks noChangeArrowheads="1"/>
            </p:cNvSpPr>
            <p:nvPr/>
          </p:nvSpPr>
          <p:spPr bwMode="auto">
            <a:xfrm>
              <a:off x="5010" y="3562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201756" name="Rectangle 28"/>
            <p:cNvSpPr>
              <a:spLocks noChangeArrowheads="1"/>
            </p:cNvSpPr>
            <p:nvPr/>
          </p:nvSpPr>
          <p:spPr bwMode="auto">
            <a:xfrm>
              <a:off x="4499" y="3562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1757" name="Rectangle 29"/>
            <p:cNvSpPr>
              <a:spLocks noChangeArrowheads="1"/>
            </p:cNvSpPr>
            <p:nvPr/>
          </p:nvSpPr>
          <p:spPr bwMode="auto">
            <a:xfrm>
              <a:off x="4255" y="277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1758" name="Line 30"/>
            <p:cNvSpPr>
              <a:spLocks noChangeShapeType="1"/>
            </p:cNvSpPr>
            <p:nvPr/>
          </p:nvSpPr>
          <p:spPr bwMode="auto">
            <a:xfrm flipV="1">
              <a:off x="3792" y="2557"/>
              <a:ext cx="127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 flipH="1" flipV="1">
              <a:off x="4447" y="2112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0" name="Line 32"/>
            <p:cNvSpPr>
              <a:spLocks noChangeShapeType="1"/>
            </p:cNvSpPr>
            <p:nvPr/>
          </p:nvSpPr>
          <p:spPr bwMode="auto">
            <a:xfrm flipH="1" flipV="1">
              <a:off x="4351" y="2599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1" name="Line 33"/>
            <p:cNvSpPr>
              <a:spLocks noChangeShapeType="1"/>
            </p:cNvSpPr>
            <p:nvPr/>
          </p:nvSpPr>
          <p:spPr bwMode="auto">
            <a:xfrm flipV="1">
              <a:off x="3967" y="2112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2" name="Line 34"/>
            <p:cNvSpPr>
              <a:spLocks noChangeShapeType="1"/>
            </p:cNvSpPr>
            <p:nvPr/>
          </p:nvSpPr>
          <p:spPr bwMode="auto">
            <a:xfrm flipH="1" flipV="1">
              <a:off x="5110" y="3006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3" name="Line 35"/>
            <p:cNvSpPr>
              <a:spLocks noChangeShapeType="1"/>
            </p:cNvSpPr>
            <p:nvPr/>
          </p:nvSpPr>
          <p:spPr bwMode="auto">
            <a:xfrm flipV="1">
              <a:off x="4822" y="3006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4" name="Line 36"/>
            <p:cNvSpPr>
              <a:spLocks noChangeShapeType="1"/>
            </p:cNvSpPr>
            <p:nvPr/>
          </p:nvSpPr>
          <p:spPr bwMode="auto">
            <a:xfrm flipH="1" flipV="1">
              <a:off x="5206" y="2938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5" name="Rectangle 37"/>
            <p:cNvSpPr>
              <a:spLocks noChangeArrowheads="1"/>
            </p:cNvSpPr>
            <p:nvPr/>
          </p:nvSpPr>
          <p:spPr bwMode="auto">
            <a:xfrm>
              <a:off x="5018" y="278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66" name="Rectangle 38"/>
            <p:cNvSpPr>
              <a:spLocks noChangeArrowheads="1"/>
            </p:cNvSpPr>
            <p:nvPr/>
          </p:nvSpPr>
          <p:spPr bwMode="auto">
            <a:xfrm>
              <a:off x="4634" y="317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67" name="Line 39"/>
            <p:cNvSpPr>
              <a:spLocks noChangeShapeType="1"/>
            </p:cNvSpPr>
            <p:nvPr/>
          </p:nvSpPr>
          <p:spPr bwMode="auto">
            <a:xfrm flipV="1">
              <a:off x="3744" y="3027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8" name="Line 40"/>
            <p:cNvSpPr>
              <a:spLocks noChangeShapeType="1"/>
            </p:cNvSpPr>
            <p:nvPr/>
          </p:nvSpPr>
          <p:spPr bwMode="auto">
            <a:xfrm flipV="1">
              <a:off x="4608" y="3380"/>
              <a:ext cx="9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9" name="Rectangle 41"/>
            <p:cNvSpPr>
              <a:spLocks noChangeArrowheads="1"/>
            </p:cNvSpPr>
            <p:nvPr/>
          </p:nvSpPr>
          <p:spPr bwMode="auto">
            <a:xfrm>
              <a:off x="3648" y="320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1770" name="Rectangle 42"/>
            <p:cNvSpPr>
              <a:spLocks noChangeArrowheads="1"/>
            </p:cNvSpPr>
            <p:nvPr/>
          </p:nvSpPr>
          <p:spPr bwMode="auto">
            <a:xfrm>
              <a:off x="4721" y="234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71" name="Rectangle 43"/>
            <p:cNvSpPr>
              <a:spLocks noChangeArrowheads="1"/>
            </p:cNvSpPr>
            <p:nvPr/>
          </p:nvSpPr>
          <p:spPr bwMode="auto">
            <a:xfrm>
              <a:off x="4224" y="2352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1772" name="Line 44"/>
            <p:cNvSpPr>
              <a:spLocks noChangeShapeType="1"/>
            </p:cNvSpPr>
            <p:nvPr/>
          </p:nvSpPr>
          <p:spPr bwMode="auto">
            <a:xfrm flipH="1" flipV="1">
              <a:off x="4368" y="2193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3" name="Line 45"/>
            <p:cNvSpPr>
              <a:spLocks noChangeShapeType="1"/>
            </p:cNvSpPr>
            <p:nvPr/>
          </p:nvSpPr>
          <p:spPr bwMode="auto">
            <a:xfrm flipH="1" flipV="1">
              <a:off x="4944" y="2496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4" name="Line 46"/>
            <p:cNvSpPr>
              <a:spLocks noChangeShapeType="1"/>
            </p:cNvSpPr>
            <p:nvPr/>
          </p:nvSpPr>
          <p:spPr bwMode="auto">
            <a:xfrm flipH="1" flipV="1">
              <a:off x="5119" y="3387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5" name="Rectangle 47"/>
            <p:cNvSpPr>
              <a:spLocks noChangeArrowheads="1"/>
            </p:cNvSpPr>
            <p:nvPr/>
          </p:nvSpPr>
          <p:spPr bwMode="auto">
            <a:xfrm>
              <a:off x="4992" y="3178"/>
              <a:ext cx="2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M</a:t>
              </a:r>
            </a:p>
          </p:txBody>
        </p:sp>
      </p:grpSp>
      <p:sp>
        <p:nvSpPr>
          <p:cNvPr id="201776" name="Text Box 48"/>
          <p:cNvSpPr txBox="1">
            <a:spLocks noChangeArrowheads="1"/>
          </p:cNvSpPr>
          <p:nvPr/>
        </p:nvSpPr>
        <p:spPr bwMode="auto">
          <a:xfrm>
            <a:off x="611188" y="1268413"/>
            <a:ext cx="69119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FE898A-7B5A-7149-8B4E-7FDFAB17403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2797" name="Rectangle 45"/>
          <p:cNvSpPr>
            <a:spLocks noChangeArrowheads="1"/>
          </p:cNvSpPr>
          <p:nvPr/>
        </p:nvSpPr>
        <p:spPr bwMode="auto">
          <a:xfrm>
            <a:off x="685800" y="2133600"/>
            <a:ext cx="3962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右上图的文法仍然是二义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文法，串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不同的分析树（下图）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2798" name="Group 46"/>
          <p:cNvGrpSpPr>
            <a:grpSpLocks/>
          </p:cNvGrpSpPr>
          <p:nvPr/>
        </p:nvGrpSpPr>
        <p:grpSpPr bwMode="auto">
          <a:xfrm>
            <a:off x="4932363" y="2039938"/>
            <a:ext cx="3960812" cy="1676400"/>
            <a:chOff x="3120" y="1152"/>
            <a:chExt cx="2352" cy="1056"/>
          </a:xfrm>
        </p:grpSpPr>
        <p:sp>
          <p:nvSpPr>
            <p:cNvPr id="202799" name="Text Box 47"/>
            <p:cNvSpPr txBox="1">
              <a:spLocks noChangeArrowheads="1"/>
            </p:cNvSpPr>
            <p:nvPr/>
          </p:nvSpPr>
          <p:spPr bwMode="auto">
            <a:xfrm>
              <a:off x="3216" y="1200"/>
              <a:ext cx="225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d 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2800" name="Rectangle 48"/>
            <p:cNvSpPr>
              <a:spLocks noChangeArrowheads="1"/>
            </p:cNvSpPr>
            <p:nvPr/>
          </p:nvSpPr>
          <p:spPr bwMode="auto">
            <a:xfrm>
              <a:off x="3120" y="1152"/>
              <a:ext cx="2352" cy="105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2801" name="Group 49"/>
          <p:cNvGrpSpPr>
            <a:grpSpLocks/>
          </p:cNvGrpSpPr>
          <p:nvPr/>
        </p:nvGrpSpPr>
        <p:grpSpPr bwMode="auto">
          <a:xfrm>
            <a:off x="1371600" y="3657600"/>
            <a:ext cx="6054725" cy="2971800"/>
            <a:chOff x="1034" y="2400"/>
            <a:chExt cx="3814" cy="1872"/>
          </a:xfrm>
        </p:grpSpPr>
        <p:sp>
          <p:nvSpPr>
            <p:cNvPr id="202802" name="Rectangle 50"/>
            <p:cNvSpPr>
              <a:spLocks noChangeArrowheads="1"/>
            </p:cNvSpPr>
            <p:nvPr/>
          </p:nvSpPr>
          <p:spPr bwMode="auto">
            <a:xfrm>
              <a:off x="4416" y="319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3" name="Rectangle 51"/>
            <p:cNvSpPr>
              <a:spLocks noChangeArrowheads="1"/>
            </p:cNvSpPr>
            <p:nvPr/>
          </p:nvSpPr>
          <p:spPr bwMode="auto">
            <a:xfrm>
              <a:off x="3696" y="320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4" name="Rectangle 52"/>
            <p:cNvSpPr>
              <a:spLocks noChangeArrowheads="1"/>
            </p:cNvSpPr>
            <p:nvPr/>
          </p:nvSpPr>
          <p:spPr bwMode="auto">
            <a:xfrm>
              <a:off x="3600" y="2809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05" name="Rectangle 53"/>
            <p:cNvSpPr>
              <a:spLocks noChangeArrowheads="1"/>
            </p:cNvSpPr>
            <p:nvPr/>
          </p:nvSpPr>
          <p:spPr bwMode="auto">
            <a:xfrm>
              <a:off x="3185" y="280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6" name="Rectangle 54"/>
            <p:cNvSpPr>
              <a:spLocks noChangeArrowheads="1"/>
            </p:cNvSpPr>
            <p:nvPr/>
          </p:nvSpPr>
          <p:spPr bwMode="auto">
            <a:xfrm>
              <a:off x="4080" y="319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07" name="Rectangle 55"/>
            <p:cNvSpPr>
              <a:spLocks noChangeArrowheads="1"/>
            </p:cNvSpPr>
            <p:nvPr/>
          </p:nvSpPr>
          <p:spPr bwMode="auto">
            <a:xfrm>
              <a:off x="4080" y="279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8" name="Rectangle 56"/>
            <p:cNvSpPr>
              <a:spLocks noChangeArrowheads="1"/>
            </p:cNvSpPr>
            <p:nvPr/>
          </p:nvSpPr>
          <p:spPr bwMode="auto">
            <a:xfrm>
              <a:off x="3648" y="243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9" name="Line 57"/>
            <p:cNvSpPr>
              <a:spLocks noChangeShapeType="1"/>
            </p:cNvSpPr>
            <p:nvPr/>
          </p:nvSpPr>
          <p:spPr bwMode="auto">
            <a:xfrm flipH="1" flipV="1">
              <a:off x="4560" y="3382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0" name="Line 58"/>
            <p:cNvSpPr>
              <a:spLocks noChangeShapeType="1"/>
            </p:cNvSpPr>
            <p:nvPr/>
          </p:nvSpPr>
          <p:spPr bwMode="auto">
            <a:xfrm flipH="1" flipV="1">
              <a:off x="4176" y="3405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1" name="Line 59"/>
            <p:cNvSpPr>
              <a:spLocks noChangeShapeType="1"/>
            </p:cNvSpPr>
            <p:nvPr/>
          </p:nvSpPr>
          <p:spPr bwMode="auto">
            <a:xfrm flipV="1">
              <a:off x="3744" y="3382"/>
              <a:ext cx="48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2" name="Rectangle 60"/>
            <p:cNvSpPr>
              <a:spLocks noChangeArrowheads="1"/>
            </p:cNvSpPr>
            <p:nvPr/>
          </p:nvSpPr>
          <p:spPr bwMode="auto">
            <a:xfrm>
              <a:off x="3456" y="3203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13" name="Line 61"/>
            <p:cNvSpPr>
              <a:spLocks noChangeShapeType="1"/>
            </p:cNvSpPr>
            <p:nvPr/>
          </p:nvSpPr>
          <p:spPr bwMode="auto">
            <a:xfrm flipV="1">
              <a:off x="3600" y="3011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4" name="Line 62"/>
            <p:cNvSpPr>
              <a:spLocks noChangeShapeType="1"/>
            </p:cNvSpPr>
            <p:nvPr/>
          </p:nvSpPr>
          <p:spPr bwMode="auto">
            <a:xfrm flipV="1">
              <a:off x="3168" y="3011"/>
              <a:ext cx="96" cy="25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5" name="Line 63"/>
            <p:cNvSpPr>
              <a:spLocks noChangeShapeType="1"/>
            </p:cNvSpPr>
            <p:nvPr/>
          </p:nvSpPr>
          <p:spPr bwMode="auto">
            <a:xfrm flipH="1" flipV="1">
              <a:off x="3840" y="2579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 flipV="1">
              <a:off x="3744" y="2647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 flipV="1">
              <a:off x="3360" y="2579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8" name="Line 66"/>
            <p:cNvSpPr>
              <a:spLocks noChangeShapeType="1"/>
            </p:cNvSpPr>
            <p:nvPr/>
          </p:nvSpPr>
          <p:spPr bwMode="auto">
            <a:xfrm flipH="1" flipV="1">
              <a:off x="4176" y="3018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9" name="Line 67"/>
            <p:cNvSpPr>
              <a:spLocks noChangeShapeType="1"/>
            </p:cNvSpPr>
            <p:nvPr/>
          </p:nvSpPr>
          <p:spPr bwMode="auto">
            <a:xfrm flipV="1">
              <a:off x="3888" y="3018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20" name="Line 68"/>
            <p:cNvSpPr>
              <a:spLocks noChangeShapeType="1"/>
            </p:cNvSpPr>
            <p:nvPr/>
          </p:nvSpPr>
          <p:spPr bwMode="auto">
            <a:xfrm flipH="1" flipV="1">
              <a:off x="4272" y="2950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21" name="Rectangle 69"/>
            <p:cNvSpPr>
              <a:spLocks noChangeArrowheads="1"/>
            </p:cNvSpPr>
            <p:nvPr/>
          </p:nvSpPr>
          <p:spPr bwMode="auto">
            <a:xfrm>
              <a:off x="1824" y="315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2" name="Rectangle 70"/>
            <p:cNvSpPr>
              <a:spLocks noChangeArrowheads="1"/>
            </p:cNvSpPr>
            <p:nvPr/>
          </p:nvSpPr>
          <p:spPr bwMode="auto">
            <a:xfrm>
              <a:off x="1152" y="314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3" name="Rectangle 71"/>
            <p:cNvSpPr>
              <a:spLocks noChangeArrowheads="1"/>
            </p:cNvSpPr>
            <p:nvPr/>
          </p:nvSpPr>
          <p:spPr bwMode="auto">
            <a:xfrm>
              <a:off x="1920" y="277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24" name="Rectangle 72"/>
            <p:cNvSpPr>
              <a:spLocks noChangeArrowheads="1"/>
            </p:cNvSpPr>
            <p:nvPr/>
          </p:nvSpPr>
          <p:spPr bwMode="auto">
            <a:xfrm>
              <a:off x="1505" y="277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5" name="Rectangle 73"/>
            <p:cNvSpPr>
              <a:spLocks noChangeArrowheads="1"/>
            </p:cNvSpPr>
            <p:nvPr/>
          </p:nvSpPr>
          <p:spPr bwMode="auto">
            <a:xfrm>
              <a:off x="1536" y="3145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26" name="Rectangle 74"/>
            <p:cNvSpPr>
              <a:spLocks noChangeArrowheads="1"/>
            </p:cNvSpPr>
            <p:nvPr/>
          </p:nvSpPr>
          <p:spPr bwMode="auto">
            <a:xfrm>
              <a:off x="2400" y="2771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7" name="Rectangle 75"/>
            <p:cNvSpPr>
              <a:spLocks noChangeArrowheads="1"/>
            </p:cNvSpPr>
            <p:nvPr/>
          </p:nvSpPr>
          <p:spPr bwMode="auto">
            <a:xfrm>
              <a:off x="1968" y="240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8" name="Rectangle 76"/>
            <p:cNvSpPr>
              <a:spLocks noChangeArrowheads="1"/>
            </p:cNvSpPr>
            <p:nvPr/>
          </p:nvSpPr>
          <p:spPr bwMode="auto">
            <a:xfrm>
              <a:off x="2618" y="359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2829" name="Line 77"/>
            <p:cNvSpPr>
              <a:spLocks noChangeShapeType="1"/>
            </p:cNvSpPr>
            <p:nvPr/>
          </p:nvSpPr>
          <p:spPr bwMode="auto">
            <a:xfrm flipH="1" flipV="1">
              <a:off x="2544" y="2963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0" name="Line 78"/>
            <p:cNvSpPr>
              <a:spLocks noChangeShapeType="1"/>
            </p:cNvSpPr>
            <p:nvPr/>
          </p:nvSpPr>
          <p:spPr bwMode="auto">
            <a:xfrm flipH="1" flipV="1">
              <a:off x="1632" y="3350"/>
              <a:ext cx="0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1" name="Line 79"/>
            <p:cNvSpPr>
              <a:spLocks noChangeShapeType="1"/>
            </p:cNvSpPr>
            <p:nvPr/>
          </p:nvSpPr>
          <p:spPr bwMode="auto">
            <a:xfrm flipV="1">
              <a:off x="1152" y="3375"/>
              <a:ext cx="96" cy="22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2" name="Rectangle 80"/>
            <p:cNvSpPr>
              <a:spLocks noChangeArrowheads="1"/>
            </p:cNvSpPr>
            <p:nvPr/>
          </p:nvSpPr>
          <p:spPr bwMode="auto">
            <a:xfrm>
              <a:off x="1536" y="3552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33" name="Line 81"/>
            <p:cNvSpPr>
              <a:spLocks noChangeShapeType="1"/>
            </p:cNvSpPr>
            <p:nvPr/>
          </p:nvSpPr>
          <p:spPr bwMode="auto">
            <a:xfrm flipH="1" flipV="1">
              <a:off x="2064" y="2963"/>
              <a:ext cx="144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4" name="Line 82"/>
            <p:cNvSpPr>
              <a:spLocks noChangeShapeType="1"/>
            </p:cNvSpPr>
            <p:nvPr/>
          </p:nvSpPr>
          <p:spPr bwMode="auto">
            <a:xfrm flipH="1" flipV="1">
              <a:off x="1968" y="3347"/>
              <a:ext cx="96" cy="25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5" name="Line 83"/>
            <p:cNvSpPr>
              <a:spLocks noChangeShapeType="1"/>
            </p:cNvSpPr>
            <p:nvPr/>
          </p:nvSpPr>
          <p:spPr bwMode="auto">
            <a:xfrm flipH="1" flipV="1">
              <a:off x="2160" y="2544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6" name="Line 84"/>
            <p:cNvSpPr>
              <a:spLocks noChangeShapeType="1"/>
            </p:cNvSpPr>
            <p:nvPr/>
          </p:nvSpPr>
          <p:spPr bwMode="auto">
            <a:xfrm flipH="1" flipV="1">
              <a:off x="2064" y="2612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7" name="Line 85"/>
            <p:cNvSpPr>
              <a:spLocks noChangeShapeType="1"/>
            </p:cNvSpPr>
            <p:nvPr/>
          </p:nvSpPr>
          <p:spPr bwMode="auto">
            <a:xfrm flipV="1">
              <a:off x="1680" y="2544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8" name="Line 86"/>
            <p:cNvSpPr>
              <a:spLocks noChangeShapeType="1"/>
            </p:cNvSpPr>
            <p:nvPr/>
          </p:nvSpPr>
          <p:spPr bwMode="auto">
            <a:xfrm flipH="1" flipV="1">
              <a:off x="1632" y="2963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9" name="Line 87"/>
            <p:cNvSpPr>
              <a:spLocks noChangeShapeType="1"/>
            </p:cNvSpPr>
            <p:nvPr/>
          </p:nvSpPr>
          <p:spPr bwMode="auto">
            <a:xfrm flipV="1">
              <a:off x="1344" y="2963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0" name="Line 88"/>
            <p:cNvSpPr>
              <a:spLocks noChangeShapeType="1"/>
            </p:cNvSpPr>
            <p:nvPr/>
          </p:nvSpPr>
          <p:spPr bwMode="auto">
            <a:xfrm flipH="1" flipV="1">
              <a:off x="1680" y="2963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1" name="Rectangle 89"/>
            <p:cNvSpPr>
              <a:spLocks noChangeArrowheads="1"/>
            </p:cNvSpPr>
            <p:nvPr/>
          </p:nvSpPr>
          <p:spPr bwMode="auto">
            <a:xfrm>
              <a:off x="2160" y="315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42" name="Rectangle 90"/>
            <p:cNvSpPr>
              <a:spLocks noChangeArrowheads="1"/>
            </p:cNvSpPr>
            <p:nvPr/>
          </p:nvSpPr>
          <p:spPr bwMode="auto">
            <a:xfrm>
              <a:off x="4080" y="363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43" name="Rectangle 91"/>
            <p:cNvSpPr>
              <a:spLocks noChangeArrowheads="1"/>
            </p:cNvSpPr>
            <p:nvPr/>
          </p:nvSpPr>
          <p:spPr bwMode="auto">
            <a:xfrm>
              <a:off x="1034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44" name="Line 92"/>
            <p:cNvSpPr>
              <a:spLocks noChangeShapeType="1"/>
            </p:cNvSpPr>
            <p:nvPr/>
          </p:nvSpPr>
          <p:spPr bwMode="auto">
            <a:xfrm flipV="1">
              <a:off x="1130" y="3795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5" name="Rectangle 93"/>
            <p:cNvSpPr>
              <a:spLocks noChangeArrowheads="1"/>
            </p:cNvSpPr>
            <p:nvPr/>
          </p:nvSpPr>
          <p:spPr bwMode="auto">
            <a:xfrm>
              <a:off x="1034" y="397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46" name="Rectangle 94"/>
            <p:cNvSpPr>
              <a:spLocks noChangeArrowheads="1"/>
            </p:cNvSpPr>
            <p:nvPr/>
          </p:nvSpPr>
          <p:spPr bwMode="auto">
            <a:xfrm>
              <a:off x="1968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47" name="Line 95"/>
            <p:cNvSpPr>
              <a:spLocks noChangeShapeType="1"/>
            </p:cNvSpPr>
            <p:nvPr/>
          </p:nvSpPr>
          <p:spPr bwMode="auto">
            <a:xfrm flipV="1">
              <a:off x="2064" y="3795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8" name="Rectangle 96"/>
            <p:cNvSpPr>
              <a:spLocks noChangeArrowheads="1"/>
            </p:cNvSpPr>
            <p:nvPr/>
          </p:nvSpPr>
          <p:spPr bwMode="auto">
            <a:xfrm>
              <a:off x="1968" y="397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49" name="Rectangle 97"/>
            <p:cNvSpPr>
              <a:spLocks noChangeArrowheads="1"/>
            </p:cNvSpPr>
            <p:nvPr/>
          </p:nvSpPr>
          <p:spPr bwMode="auto">
            <a:xfrm>
              <a:off x="2544" y="321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0" name="Line 98"/>
            <p:cNvSpPr>
              <a:spLocks noChangeShapeType="1"/>
            </p:cNvSpPr>
            <p:nvPr/>
          </p:nvSpPr>
          <p:spPr bwMode="auto">
            <a:xfrm flipH="1" flipV="1">
              <a:off x="2688" y="3408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1" name="Rectangle 99"/>
            <p:cNvSpPr>
              <a:spLocks noChangeArrowheads="1"/>
            </p:cNvSpPr>
            <p:nvPr/>
          </p:nvSpPr>
          <p:spPr bwMode="auto">
            <a:xfrm>
              <a:off x="3024" y="321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2" name="Line 100"/>
            <p:cNvSpPr>
              <a:spLocks noChangeShapeType="1"/>
            </p:cNvSpPr>
            <p:nvPr/>
          </p:nvSpPr>
          <p:spPr bwMode="auto">
            <a:xfrm flipV="1">
              <a:off x="3120" y="3459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3" name="Rectangle 101"/>
            <p:cNvSpPr>
              <a:spLocks noChangeArrowheads="1"/>
            </p:cNvSpPr>
            <p:nvPr/>
          </p:nvSpPr>
          <p:spPr bwMode="auto">
            <a:xfrm>
              <a:off x="3024" y="363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54" name="Rectangle 102"/>
            <p:cNvSpPr>
              <a:spLocks noChangeArrowheads="1"/>
            </p:cNvSpPr>
            <p:nvPr/>
          </p:nvSpPr>
          <p:spPr bwMode="auto">
            <a:xfrm>
              <a:off x="3626" y="36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5" name="Line 103"/>
            <p:cNvSpPr>
              <a:spLocks noChangeShapeType="1"/>
            </p:cNvSpPr>
            <p:nvPr/>
          </p:nvSpPr>
          <p:spPr bwMode="auto">
            <a:xfrm flipV="1">
              <a:off x="3722" y="3843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6" name="Rectangle 104"/>
            <p:cNvSpPr>
              <a:spLocks noChangeArrowheads="1"/>
            </p:cNvSpPr>
            <p:nvPr/>
          </p:nvSpPr>
          <p:spPr bwMode="auto">
            <a:xfrm>
              <a:off x="3626" y="4022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57" name="Rectangle 105"/>
            <p:cNvSpPr>
              <a:spLocks noChangeArrowheads="1"/>
            </p:cNvSpPr>
            <p:nvPr/>
          </p:nvSpPr>
          <p:spPr bwMode="auto">
            <a:xfrm>
              <a:off x="4634" y="397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2858" name="Rectangle 106"/>
            <p:cNvSpPr>
              <a:spLocks noChangeArrowheads="1"/>
            </p:cNvSpPr>
            <p:nvPr/>
          </p:nvSpPr>
          <p:spPr bwMode="auto">
            <a:xfrm>
              <a:off x="4560" y="36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9" name="Line 107"/>
            <p:cNvSpPr>
              <a:spLocks noChangeShapeType="1"/>
            </p:cNvSpPr>
            <p:nvPr/>
          </p:nvSpPr>
          <p:spPr bwMode="auto">
            <a:xfrm flipH="1" flipV="1">
              <a:off x="4704" y="3792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2860" name="Text Box 108"/>
          <p:cNvSpPr txBox="1">
            <a:spLocks noChangeArrowheads="1"/>
          </p:cNvSpPr>
          <p:nvPr/>
        </p:nvSpPr>
        <p:spPr bwMode="auto">
          <a:xfrm>
            <a:off x="611188" y="1196975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1891E59-C0CF-714A-BC0B-F2840A5A461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3821" name="Rectangle 45"/>
          <p:cNvSpPr>
            <a:spLocks noChangeArrowheads="1"/>
          </p:cNvSpPr>
          <p:nvPr/>
        </p:nvSpPr>
        <p:spPr bwMode="auto">
          <a:xfrm>
            <a:off x="685800" y="2012950"/>
            <a:ext cx="41021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采用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左结合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方法将右上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图的文法变换为左下图，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串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存在唯一的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分析树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（右下图）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3822" name="Group 46"/>
          <p:cNvGrpSpPr>
            <a:grpSpLocks/>
          </p:cNvGrpSpPr>
          <p:nvPr/>
        </p:nvGrpSpPr>
        <p:grpSpPr bwMode="auto">
          <a:xfrm>
            <a:off x="990600" y="4149725"/>
            <a:ext cx="3124200" cy="2057400"/>
            <a:chOff x="480" y="2736"/>
            <a:chExt cx="2736" cy="1296"/>
          </a:xfrm>
        </p:grpSpPr>
        <p:sp>
          <p:nvSpPr>
            <p:cNvPr id="203823" name="Text Box 47"/>
            <p:cNvSpPr txBox="1">
              <a:spLocks noChangeArrowheads="1"/>
            </p:cNvSpPr>
            <p:nvPr/>
          </p:nvSpPr>
          <p:spPr bwMode="auto">
            <a:xfrm>
              <a:off x="576" y="2784"/>
              <a:ext cx="2640" cy="1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F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F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F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d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3824" name="Rectangle 48"/>
            <p:cNvSpPr>
              <a:spLocks noChangeArrowheads="1"/>
            </p:cNvSpPr>
            <p:nvPr/>
          </p:nvSpPr>
          <p:spPr bwMode="auto">
            <a:xfrm>
              <a:off x="480" y="2736"/>
              <a:ext cx="2736" cy="129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3825" name="Text Box 49"/>
          <p:cNvSpPr txBox="1">
            <a:spLocks noChangeArrowheads="1"/>
          </p:cNvSpPr>
          <p:nvPr/>
        </p:nvSpPr>
        <p:spPr bwMode="auto">
          <a:xfrm>
            <a:off x="5076825" y="1905000"/>
            <a:ext cx="3762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E A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T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T M T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( E )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d 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华文行楷" pitchFamily="2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＋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 </a:t>
            </a:r>
          </a:p>
        </p:txBody>
      </p:sp>
      <p:grpSp>
        <p:nvGrpSpPr>
          <p:cNvPr id="203826" name="Group 50"/>
          <p:cNvGrpSpPr>
            <a:grpSpLocks/>
          </p:cNvGrpSpPr>
          <p:nvPr/>
        </p:nvGrpSpPr>
        <p:grpSpPr bwMode="auto">
          <a:xfrm>
            <a:off x="5029200" y="3087688"/>
            <a:ext cx="3352800" cy="3389312"/>
            <a:chOff x="3312" y="2041"/>
            <a:chExt cx="2112" cy="2135"/>
          </a:xfrm>
        </p:grpSpPr>
        <p:sp>
          <p:nvSpPr>
            <p:cNvPr id="203827" name="Rectangle 51"/>
            <p:cNvSpPr>
              <a:spLocks noChangeArrowheads="1"/>
            </p:cNvSpPr>
            <p:nvPr/>
          </p:nvSpPr>
          <p:spPr bwMode="auto">
            <a:xfrm>
              <a:off x="4040" y="241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28" name="Rectangle 52"/>
            <p:cNvSpPr>
              <a:spLocks noChangeArrowheads="1"/>
            </p:cNvSpPr>
            <p:nvPr/>
          </p:nvSpPr>
          <p:spPr bwMode="auto">
            <a:xfrm>
              <a:off x="4503" y="2041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29" name="Rectangle 53"/>
            <p:cNvSpPr>
              <a:spLocks noChangeArrowheads="1"/>
            </p:cNvSpPr>
            <p:nvPr/>
          </p:nvSpPr>
          <p:spPr bwMode="auto">
            <a:xfrm>
              <a:off x="4639" y="278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3830" name="Line 54"/>
            <p:cNvSpPr>
              <a:spLocks noChangeShapeType="1"/>
            </p:cNvSpPr>
            <p:nvPr/>
          </p:nvSpPr>
          <p:spPr bwMode="auto">
            <a:xfrm flipH="1" flipV="1">
              <a:off x="4695" y="2185"/>
              <a:ext cx="297" cy="26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1" name="Line 55"/>
            <p:cNvSpPr>
              <a:spLocks noChangeShapeType="1"/>
            </p:cNvSpPr>
            <p:nvPr/>
          </p:nvSpPr>
          <p:spPr bwMode="auto">
            <a:xfrm flipH="1" flipV="1">
              <a:off x="4599" y="2253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2" name="Line 56"/>
            <p:cNvSpPr>
              <a:spLocks noChangeShapeType="1"/>
            </p:cNvSpPr>
            <p:nvPr/>
          </p:nvSpPr>
          <p:spPr bwMode="auto">
            <a:xfrm flipV="1">
              <a:off x="4215" y="2185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3" name="Rectangle 57"/>
            <p:cNvSpPr>
              <a:spLocks noChangeArrowheads="1"/>
            </p:cNvSpPr>
            <p:nvPr/>
          </p:nvSpPr>
          <p:spPr bwMode="auto">
            <a:xfrm>
              <a:off x="4944" y="24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34" name="Rectangle 58"/>
            <p:cNvSpPr>
              <a:spLocks noChangeArrowheads="1"/>
            </p:cNvSpPr>
            <p:nvPr/>
          </p:nvSpPr>
          <p:spPr bwMode="auto">
            <a:xfrm>
              <a:off x="5210" y="320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3835" name="Line 59"/>
            <p:cNvSpPr>
              <a:spLocks noChangeShapeType="1"/>
            </p:cNvSpPr>
            <p:nvPr/>
          </p:nvSpPr>
          <p:spPr bwMode="auto">
            <a:xfrm flipH="1" flipV="1">
              <a:off x="5101" y="2630"/>
              <a:ext cx="83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6" name="Rectangle 60"/>
            <p:cNvSpPr>
              <a:spLocks noChangeArrowheads="1"/>
            </p:cNvSpPr>
            <p:nvPr/>
          </p:nvSpPr>
          <p:spPr bwMode="auto">
            <a:xfrm>
              <a:off x="5114" y="282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37" name="Line 61"/>
            <p:cNvSpPr>
              <a:spLocks noChangeShapeType="1"/>
            </p:cNvSpPr>
            <p:nvPr/>
          </p:nvSpPr>
          <p:spPr bwMode="auto">
            <a:xfrm flipH="1" flipV="1">
              <a:off x="5232" y="2976"/>
              <a:ext cx="96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8" name="Rectangle 62"/>
            <p:cNvSpPr>
              <a:spLocks noChangeArrowheads="1"/>
            </p:cNvSpPr>
            <p:nvPr/>
          </p:nvSpPr>
          <p:spPr bwMode="auto">
            <a:xfrm>
              <a:off x="4272" y="281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39" name="Line 63"/>
            <p:cNvSpPr>
              <a:spLocks noChangeShapeType="1"/>
            </p:cNvSpPr>
            <p:nvPr/>
          </p:nvSpPr>
          <p:spPr bwMode="auto">
            <a:xfrm flipV="1">
              <a:off x="3600" y="3004"/>
              <a:ext cx="157" cy="21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0" name="Line 64"/>
            <p:cNvSpPr>
              <a:spLocks noChangeShapeType="1"/>
            </p:cNvSpPr>
            <p:nvPr/>
          </p:nvSpPr>
          <p:spPr bwMode="auto">
            <a:xfrm flipH="1" flipV="1">
              <a:off x="4141" y="2640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1" name="Line 65"/>
            <p:cNvSpPr>
              <a:spLocks noChangeShapeType="1"/>
            </p:cNvSpPr>
            <p:nvPr/>
          </p:nvSpPr>
          <p:spPr bwMode="auto">
            <a:xfrm flipV="1">
              <a:off x="3853" y="2640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2" name="Line 66"/>
            <p:cNvSpPr>
              <a:spLocks noChangeShapeType="1"/>
            </p:cNvSpPr>
            <p:nvPr/>
          </p:nvSpPr>
          <p:spPr bwMode="auto">
            <a:xfrm flipH="1" flipV="1">
              <a:off x="4176" y="2592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3" name="Rectangle 67"/>
            <p:cNvSpPr>
              <a:spLocks noChangeArrowheads="1"/>
            </p:cNvSpPr>
            <p:nvPr/>
          </p:nvSpPr>
          <p:spPr bwMode="auto">
            <a:xfrm>
              <a:off x="3661" y="281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44" name="Rectangle 68"/>
            <p:cNvSpPr>
              <a:spLocks noChangeArrowheads="1"/>
            </p:cNvSpPr>
            <p:nvPr/>
          </p:nvSpPr>
          <p:spPr bwMode="auto">
            <a:xfrm>
              <a:off x="4512" y="350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3845" name="Line 69"/>
            <p:cNvSpPr>
              <a:spLocks noChangeShapeType="1"/>
            </p:cNvSpPr>
            <p:nvPr/>
          </p:nvSpPr>
          <p:spPr bwMode="auto">
            <a:xfrm flipH="1" flipV="1">
              <a:off x="4464" y="3024"/>
              <a:ext cx="52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6" name="Rectangle 70"/>
            <p:cNvSpPr>
              <a:spLocks noChangeArrowheads="1"/>
            </p:cNvSpPr>
            <p:nvPr/>
          </p:nvSpPr>
          <p:spPr bwMode="auto">
            <a:xfrm>
              <a:off x="4442" y="319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47" name="Line 71"/>
            <p:cNvSpPr>
              <a:spLocks noChangeShapeType="1"/>
            </p:cNvSpPr>
            <p:nvPr/>
          </p:nvSpPr>
          <p:spPr bwMode="auto">
            <a:xfrm flipH="1" flipV="1">
              <a:off x="4542" y="3360"/>
              <a:ext cx="6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8" name="Rectangle 72"/>
            <p:cNvSpPr>
              <a:spLocks noChangeArrowheads="1"/>
            </p:cNvSpPr>
            <p:nvPr/>
          </p:nvSpPr>
          <p:spPr bwMode="auto">
            <a:xfrm>
              <a:off x="3456" y="316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49" name="Rectangle 73"/>
            <p:cNvSpPr>
              <a:spLocks noChangeArrowheads="1"/>
            </p:cNvSpPr>
            <p:nvPr/>
          </p:nvSpPr>
          <p:spPr bwMode="auto">
            <a:xfrm>
              <a:off x="3312" y="392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3850" name="Line 74"/>
            <p:cNvSpPr>
              <a:spLocks noChangeShapeType="1"/>
            </p:cNvSpPr>
            <p:nvPr/>
          </p:nvSpPr>
          <p:spPr bwMode="auto">
            <a:xfrm flipV="1">
              <a:off x="3456" y="3360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1" name="Rectangle 75"/>
            <p:cNvSpPr>
              <a:spLocks noChangeArrowheads="1"/>
            </p:cNvSpPr>
            <p:nvPr/>
          </p:nvSpPr>
          <p:spPr bwMode="auto">
            <a:xfrm>
              <a:off x="3312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52" name="Line 76"/>
            <p:cNvSpPr>
              <a:spLocks noChangeShapeType="1"/>
            </p:cNvSpPr>
            <p:nvPr/>
          </p:nvSpPr>
          <p:spPr bwMode="auto">
            <a:xfrm flipH="1" flipV="1">
              <a:off x="3408" y="3734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3" name="Rectangle 77"/>
            <p:cNvSpPr>
              <a:spLocks noChangeArrowheads="1"/>
            </p:cNvSpPr>
            <p:nvPr/>
          </p:nvSpPr>
          <p:spPr bwMode="auto">
            <a:xfrm>
              <a:off x="4512" y="240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3854" name="Line 78"/>
            <p:cNvSpPr>
              <a:spLocks noChangeShapeType="1"/>
            </p:cNvSpPr>
            <p:nvPr/>
          </p:nvSpPr>
          <p:spPr bwMode="auto">
            <a:xfrm flipH="1" flipV="1">
              <a:off x="4608" y="2592"/>
              <a:ext cx="9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5" name="Rectangle 79"/>
            <p:cNvSpPr>
              <a:spLocks noChangeArrowheads="1"/>
            </p:cNvSpPr>
            <p:nvPr/>
          </p:nvSpPr>
          <p:spPr bwMode="auto">
            <a:xfrm>
              <a:off x="4032" y="315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3856" name="Rectangle 80"/>
            <p:cNvSpPr>
              <a:spLocks noChangeArrowheads="1"/>
            </p:cNvSpPr>
            <p:nvPr/>
          </p:nvSpPr>
          <p:spPr bwMode="auto">
            <a:xfrm>
              <a:off x="4032" y="2784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3857" name="Line 81"/>
            <p:cNvSpPr>
              <a:spLocks noChangeShapeType="1"/>
            </p:cNvSpPr>
            <p:nvPr/>
          </p:nvSpPr>
          <p:spPr bwMode="auto">
            <a:xfrm flipH="1" flipV="1">
              <a:off x="4128" y="2976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3858" name="Text Box 82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C65B50-6737-1443-B8D7-A5305F458B4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4845" name="Rectangle 45"/>
          <p:cNvSpPr>
            <a:spLocks noChangeArrowheads="1"/>
          </p:cNvSpPr>
          <p:nvPr/>
        </p:nvSpPr>
        <p:spPr bwMode="auto">
          <a:xfrm>
            <a:off x="685800" y="2012950"/>
            <a:ext cx="3810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悬挂</a:t>
            </a:r>
            <a:r>
              <a:rPr lang="en-US" altLang="zh-CN" sz="3200" b="0" i="0">
                <a:latin typeface="Arial" pitchFamily="34" charset="0"/>
                <a:ea typeface="楷体_GB2312" pitchFamily="49" charset="-122"/>
              </a:rPr>
              <a:t>else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二义性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04846" name="Text Box 46"/>
          <p:cNvSpPr txBox="1">
            <a:spLocks noChangeArrowheads="1"/>
          </p:cNvSpPr>
          <p:nvPr/>
        </p:nvSpPr>
        <p:spPr bwMode="auto">
          <a:xfrm>
            <a:off x="1295400" y="27432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</a:t>
            </a:r>
          </a:p>
        </p:txBody>
      </p:sp>
      <p:sp>
        <p:nvSpPr>
          <p:cNvPr id="204847" name="Text Box 47"/>
          <p:cNvSpPr txBox="1">
            <a:spLocks noChangeArrowheads="1"/>
          </p:cNvSpPr>
          <p:nvPr/>
        </p:nvSpPr>
        <p:spPr bwMode="auto">
          <a:xfrm>
            <a:off x="5791200" y="2681288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800">
                <a:cs typeface="Times New Roman" pitchFamily="18" charset="0"/>
                <a:sym typeface="Symbol" pitchFamily="18" charset="2"/>
              </a:rPr>
              <a:t>i i e</a:t>
            </a:r>
            <a:r>
              <a:rPr lang="en-US" altLang="zh-CN" sz="2800">
                <a:ea typeface="华文行楷" pitchFamily="2" charset="-122"/>
                <a:sym typeface="Symbol" pitchFamily="18" charset="2"/>
              </a:rPr>
              <a:t> </a:t>
            </a:r>
          </a:p>
        </p:txBody>
      </p:sp>
      <p:grpSp>
        <p:nvGrpSpPr>
          <p:cNvPr id="204848" name="Group 48"/>
          <p:cNvGrpSpPr>
            <a:grpSpLocks/>
          </p:cNvGrpSpPr>
          <p:nvPr/>
        </p:nvGrpSpPr>
        <p:grpSpPr bwMode="auto">
          <a:xfrm>
            <a:off x="1043608" y="3501008"/>
            <a:ext cx="7391400" cy="2838450"/>
            <a:chOff x="816" y="2292"/>
            <a:chExt cx="4382" cy="1788"/>
          </a:xfrm>
        </p:grpSpPr>
        <p:graphicFrame>
          <p:nvGraphicFramePr>
            <p:cNvPr id="204849" name="Object 49"/>
            <p:cNvGraphicFramePr>
              <a:graphicFrameLocks noChangeAspect="1"/>
            </p:cNvGraphicFramePr>
            <p:nvPr/>
          </p:nvGraphicFramePr>
          <p:xfrm>
            <a:off x="816" y="2292"/>
            <a:ext cx="3936" cy="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53" name="Visio" r:id="rId3" imgW="3686040" imgH="1675080" progId="Visio.Drawing.11">
                    <p:embed/>
                  </p:oleObj>
                </mc:Choice>
                <mc:Fallback>
                  <p:oleObj name="Visio" r:id="rId3" imgW="3686040" imgH="1675080" progId="Visio.Drawing.11">
                    <p:embed/>
                    <p:pic>
                      <p:nvPicPr>
                        <p:cNvPr id="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292"/>
                          <a:ext cx="3936" cy="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50" name="Line 50"/>
            <p:cNvSpPr>
              <a:spLocks noChangeShapeType="1"/>
            </p:cNvSpPr>
            <p:nvPr/>
          </p:nvSpPr>
          <p:spPr bwMode="auto">
            <a:xfrm>
              <a:off x="4377" y="2976"/>
              <a:ext cx="726" cy="36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4851" name="Rectangle 51"/>
            <p:cNvSpPr>
              <a:spLocks noChangeArrowheads="1"/>
            </p:cNvSpPr>
            <p:nvPr/>
          </p:nvSpPr>
          <p:spPr bwMode="auto">
            <a:xfrm>
              <a:off x="5012" y="3294"/>
              <a:ext cx="18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ym typeface="Symbol" pitchFamily="18" charset="2"/>
                </a:rPr>
                <a:t>S</a:t>
              </a:r>
            </a:p>
          </p:txBody>
        </p:sp>
      </p:grpSp>
      <p:sp>
        <p:nvSpPr>
          <p:cNvPr id="204852" name="Text Box 52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15" name="Rectangle 51"/>
          <p:cNvSpPr>
            <a:spLocks noChangeArrowheads="1"/>
          </p:cNvSpPr>
          <p:nvPr/>
        </p:nvSpPr>
        <p:spPr bwMode="auto">
          <a:xfrm>
            <a:off x="8100392" y="5949280"/>
            <a:ext cx="313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>
                <a:sym typeface="Symbol" pitchFamily="18" charset="2"/>
              </a:rPr>
              <a:t></a:t>
            </a:r>
          </a:p>
        </p:txBody>
      </p:sp>
      <p:sp>
        <p:nvSpPr>
          <p:cNvPr id="16" name="Line 50"/>
          <p:cNvSpPr>
            <a:spLocks noChangeShapeType="1"/>
          </p:cNvSpPr>
          <p:nvPr/>
        </p:nvSpPr>
        <p:spPr bwMode="auto">
          <a:xfrm flipV="1">
            <a:off x="8274766" y="5491732"/>
            <a:ext cx="0" cy="504825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A7085-B932-0444-B136-66541F65794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5907" name="Rectangle 83"/>
          <p:cNvSpPr>
            <a:spLocks noChangeArrowheads="1"/>
          </p:cNvSpPr>
          <p:nvPr/>
        </p:nvSpPr>
        <p:spPr bwMode="auto">
          <a:xfrm>
            <a:off x="685800" y="2057400"/>
            <a:ext cx="3886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采用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最近嵌套匹配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消除悬挂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else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二义性</a:t>
            </a:r>
          </a:p>
        </p:txBody>
      </p:sp>
      <p:sp>
        <p:nvSpPr>
          <p:cNvPr id="205908" name="Text Box 84"/>
          <p:cNvSpPr txBox="1">
            <a:spLocks noChangeArrowheads="1"/>
          </p:cNvSpPr>
          <p:nvPr/>
        </p:nvSpPr>
        <p:spPr bwMode="auto">
          <a:xfrm>
            <a:off x="5334000" y="22098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S</a:t>
            </a:r>
          </a:p>
        </p:txBody>
      </p:sp>
      <p:grpSp>
        <p:nvGrpSpPr>
          <p:cNvPr id="205909" name="Group 85"/>
          <p:cNvGrpSpPr>
            <a:grpSpLocks/>
          </p:cNvGrpSpPr>
          <p:nvPr/>
        </p:nvGrpSpPr>
        <p:grpSpPr bwMode="auto">
          <a:xfrm>
            <a:off x="685800" y="3124200"/>
            <a:ext cx="3903663" cy="2133600"/>
            <a:chOff x="432" y="1968"/>
            <a:chExt cx="2459" cy="1344"/>
          </a:xfrm>
        </p:grpSpPr>
        <p:grpSp>
          <p:nvGrpSpPr>
            <p:cNvPr id="205910" name="Group 86"/>
            <p:cNvGrpSpPr>
              <a:grpSpLocks/>
            </p:cNvGrpSpPr>
            <p:nvPr/>
          </p:nvGrpSpPr>
          <p:grpSpPr bwMode="auto">
            <a:xfrm>
              <a:off x="624" y="2592"/>
              <a:ext cx="2112" cy="720"/>
              <a:chOff x="480" y="2736"/>
              <a:chExt cx="2736" cy="1296"/>
            </a:xfrm>
          </p:grpSpPr>
          <p:sp>
            <p:nvSpPr>
              <p:cNvPr id="205911" name="Text Box 87"/>
              <p:cNvSpPr txBox="1">
                <a:spLocks noChangeArrowheads="1"/>
              </p:cNvSpPr>
              <p:nvPr/>
            </p:nvSpPr>
            <p:spPr bwMode="auto">
              <a:xfrm>
                <a:off x="576" y="2785"/>
                <a:ext cx="2640" cy="9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S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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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S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M e S</a:t>
                </a:r>
              </a:p>
              <a:p>
                <a:pPr eaLnBrk="0" hangingPunct="0"/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M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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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M e M </a:t>
                </a:r>
              </a:p>
            </p:txBody>
          </p:sp>
          <p:sp>
            <p:nvSpPr>
              <p:cNvPr id="205912" name="Rectangle 88"/>
              <p:cNvSpPr>
                <a:spLocks noChangeArrowheads="1"/>
              </p:cNvSpPr>
              <p:nvPr/>
            </p:nvSpPr>
            <p:spPr bwMode="auto">
              <a:xfrm>
                <a:off x="480" y="2736"/>
                <a:ext cx="2736" cy="1296"/>
              </a:xfrm>
              <a:prstGeom prst="rect">
                <a:avLst/>
              </a:prstGeom>
              <a:noFill/>
              <a:ln w="9525">
                <a:solidFill>
                  <a:srgbClr val="333399"/>
                </a:solidFill>
                <a:prstDash val="lgDashDotDot"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5913" name="Rectangle 89"/>
            <p:cNvSpPr>
              <a:spLocks noChangeArrowheads="1"/>
            </p:cNvSpPr>
            <p:nvPr/>
          </p:nvSpPr>
          <p:spPr bwMode="auto">
            <a:xfrm>
              <a:off x="432" y="1968"/>
              <a:ext cx="245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将右上部的文法变换为</a:t>
              </a:r>
            </a:p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下面的文法</a:t>
              </a:r>
              <a:endPara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</p:grpSp>
      <p:grpSp>
        <p:nvGrpSpPr>
          <p:cNvPr id="205914" name="Group 90"/>
          <p:cNvGrpSpPr>
            <a:grpSpLocks/>
          </p:cNvGrpSpPr>
          <p:nvPr/>
        </p:nvGrpSpPr>
        <p:grpSpPr bwMode="auto">
          <a:xfrm>
            <a:off x="1066800" y="3773488"/>
            <a:ext cx="6934200" cy="2719387"/>
            <a:chOff x="672" y="2377"/>
            <a:chExt cx="4368" cy="1713"/>
          </a:xfrm>
        </p:grpSpPr>
        <p:sp>
          <p:nvSpPr>
            <p:cNvPr id="205915" name="Rectangle 91"/>
            <p:cNvSpPr>
              <a:spLocks noChangeArrowheads="1"/>
            </p:cNvSpPr>
            <p:nvPr/>
          </p:nvSpPr>
          <p:spPr bwMode="auto">
            <a:xfrm>
              <a:off x="672" y="3572"/>
              <a:ext cx="177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串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i i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存在唯一的</a:t>
              </a:r>
            </a:p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分析树（右图）</a:t>
              </a:r>
              <a:endPara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  <p:graphicFrame>
          <p:nvGraphicFramePr>
            <p:cNvPr id="205916" name="Object 92"/>
            <p:cNvGraphicFramePr>
              <a:graphicFrameLocks noChangeAspect="1"/>
            </p:cNvGraphicFramePr>
            <p:nvPr/>
          </p:nvGraphicFramePr>
          <p:xfrm>
            <a:off x="3360" y="2377"/>
            <a:ext cx="1680" cy="1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20" name="Visio" r:id="rId3" imgW="1685880" imgH="1613160" progId="Visio.Drawing.11">
                    <p:embed/>
                  </p:oleObj>
                </mc:Choice>
                <mc:Fallback>
                  <p:oleObj name="Visio" r:id="rId3" imgW="1685880" imgH="1613160" progId="Visio.Drawing.11">
                    <p:embed/>
                    <p:pic>
                      <p:nvPicPr>
                        <p:cNvPr id="0" name="Picture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377"/>
                          <a:ext cx="1680" cy="16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917" name="Text Box 93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5470F6-9FAB-CB46-B28B-62181C9A48B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08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7" name="Text Box 133"/>
          <p:cNvSpPr txBox="1">
            <a:spLocks noChangeArrowheads="1"/>
          </p:cNvSpPr>
          <p:nvPr/>
        </p:nvSpPr>
        <p:spPr bwMode="auto">
          <a:xfrm>
            <a:off x="755576" y="836712"/>
            <a:ext cx="820578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必做题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2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*!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Ex.5.1.1(b),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Ex.5.1.2(c)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（最左推导和最右推导各一个）</a:t>
            </a:r>
          </a:p>
          <a:p>
            <a:pPr lvl="2" algn="just">
              <a:buClr>
                <a:srgbClr val="800080"/>
              </a:buClr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Ex.5.1.6 (b),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!!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Ex.5.1.8,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!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Ex.5.2.2, Ex.5.4.7 (a)</a:t>
            </a:r>
          </a:p>
          <a:p>
            <a:pPr marL="1371600" lvl="2" indent="-457200" algn="just">
              <a:buClr>
                <a:srgbClr val="800080"/>
              </a:buClr>
            </a:pP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构造如下语言的上下文无关文法：</a:t>
            </a:r>
          </a:p>
          <a:p>
            <a:pPr marL="1371600" lvl="2" indent="-457200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n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0}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n+m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n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0}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n,m,p,q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0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及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m+n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p+q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{a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n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b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c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j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d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>
                <a:solidFill>
                  <a:srgbClr val="333399"/>
                </a:solidFill>
                <a:latin typeface="Arial"/>
                <a:ea typeface="宋体"/>
              </a:rPr>
              <a:t>m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/>
                <a:ea typeface="楷体_GB2312" pitchFamily="49" charset="-122"/>
                <a:sym typeface="Symbol"/>
              </a:rPr>
              <a:t>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n, m , 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, j </a:t>
            </a:r>
            <a:r>
              <a:rPr lang="en-US" altLang="zh-CN" i="0" dirty="0">
                <a:solidFill>
                  <a:srgbClr val="333399"/>
                </a:solidFill>
                <a:latin typeface="Arial"/>
                <a:ea typeface="楷体_GB2312" pitchFamily="49" charset="-122"/>
                <a:sym typeface="Symbol"/>
              </a:rPr>
              <a:t>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0 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  <a:cs typeface="Times New Roman"/>
                <a:sym typeface="Symbol"/>
              </a:rPr>
              <a:t>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n + m = 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+ j }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uawb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u, w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}*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u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=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 </a:t>
            </a:r>
          </a:p>
          <a:p>
            <a:pPr marL="457200" indent="-457200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j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, j, k </a:t>
            </a:r>
            <a:r>
              <a:rPr lang="en-US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0,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j=</a:t>
            </a:r>
            <a:r>
              <a:rPr lang="en-US" altLang="zh-CN" i="0" dirty="0">
                <a:solidFill>
                  <a:srgbClr val="333399"/>
                </a:solidFill>
                <a:latin typeface="+mn-lt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=k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}</a:t>
            </a:r>
            <a:endParaRPr lang="en-US" altLang="zh-CN" dirty="0">
              <a:solidFill>
                <a:srgbClr val="333399"/>
              </a:solidFill>
              <a:latin typeface="+mn-lt"/>
              <a:ea typeface="楷体_GB2312" pitchFamily="49" charset="-122"/>
            </a:endParaRPr>
          </a:p>
          <a:p>
            <a:pPr marL="457200" indent="-457200"/>
            <a:r>
              <a:rPr lang="zh-CN" altLang="pt-BR" i="0" dirty="0"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给出语言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{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| 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2n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0 }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的二义文法和非二义文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法各一个</a:t>
            </a:r>
          </a:p>
          <a:p>
            <a:pPr marL="457200" indent="-457200"/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             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适当变换文法，找到下列文法所定义语言的一个无二义 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的文法：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SaS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SbS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ScS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d</a:t>
            </a:r>
            <a:r>
              <a:rPr lang="en-US" altLang="zh-CN" dirty="0"/>
              <a:t>  </a:t>
            </a:r>
          </a:p>
          <a:p>
            <a:pPr marL="457200" indent="-457200"/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zh-CN" altLang="zh-CN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4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G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[S]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为上下文无关文法，其终结符集为{0, 1}，产生式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集合如下：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en-US" altLang="zh-CN" dirty="0"/>
              <a:t>                                              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pt-BR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pt-BR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pt-BR" altLang="zh-CN" dirty="0"/>
              <a:t>                  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证明：若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，则有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 {(01)</a:t>
            </a:r>
            <a:r>
              <a:rPr lang="zh-CN" altLang="zh-CN" baseline="30000" dirty="0">
                <a:solidFill>
                  <a:srgbClr val="333399"/>
                </a:solidFill>
                <a:latin typeface="+mn-lt"/>
              </a:rPr>
              <a:t>k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k</a:t>
            </a:r>
            <a:r>
              <a:rPr lang="pt-BR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</a:t>
            </a:r>
            <a:r>
              <a:rPr lang="pt-BR" altLang="zh-CN" i="0" dirty="0">
                <a:solidFill>
                  <a:srgbClr val="333399"/>
                </a:solidFill>
                <a:latin typeface="+mn-lt"/>
              </a:rPr>
              <a:t>0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}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</p:txBody>
      </p:sp>
      <p:sp>
        <p:nvSpPr>
          <p:cNvPr id="26758" name="Rectangle 134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405A6E-1ABF-9F45-8CF7-01DFFFEE739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32806"/>
      </p:ext>
    </p:extLst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2" name="Text Box 8"/>
          <p:cNvSpPr txBox="1">
            <a:spLocks noChangeArrowheads="1"/>
          </p:cNvSpPr>
          <p:nvPr/>
        </p:nvSpPr>
        <p:spPr bwMode="auto">
          <a:xfrm>
            <a:off x="829758" y="1052736"/>
            <a:ext cx="8206738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思考题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Ex.5.1.1 (c)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!Ex.5.1.7 (a)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Ex.5.4.7 ! (b)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附加：</a:t>
            </a:r>
          </a:p>
          <a:p>
            <a:pPr lvl="1" algn="just">
              <a:buClr>
                <a:srgbClr val="800080"/>
              </a:buClr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）设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为上下文无关文法，其终结符集合为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lvl="1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开始符号为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，产生式集合如下：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aSc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bAc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Bc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试证明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+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，其中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均为自然数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  <a:p>
            <a:pPr lvl="1"/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）完成第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页的证明。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构造产生如下语言的上下文无关文法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  <a:p>
            <a:pPr lvl="0" eaLnBrk="0" hangingPunct="0"/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{ w1cw2c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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cw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kccwjR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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以及对任何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0" eaLnBrk="0" hangingPunct="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         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有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wi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a,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}+ }</a:t>
            </a:r>
          </a:p>
          <a:p>
            <a:pPr lvl="1"/>
            <a:endParaRPr lang="zh-CN" altLang="en-US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8930CA-886D-5E48-AB82-A6EA76B3500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518"/>
      </p:ext>
    </p:extLst>
  </p:cSld>
  <p:clrMapOvr>
    <a:masterClrMapping/>
  </p:clrMapOvr>
  <p:transition spd="med"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4" name="Text Box 6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508000" y="1196752"/>
            <a:ext cx="838517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自测题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</a:rPr>
              <a:t>试给出下列语言的一个上下文无关文法：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>
                <a:solidFill>
                  <a:srgbClr val="333399"/>
                </a:solidFill>
              </a:rPr>
              <a:t>a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d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1,m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</a:t>
            </a:r>
            <a:r>
              <a:rPr lang="en-US" altLang="zh-CN" i="0" dirty="0">
                <a:solidFill>
                  <a:srgbClr val="333399"/>
                </a:solidFill>
              </a:rPr>
              <a:t> {</a:t>
            </a:r>
            <a:r>
              <a:rPr lang="en-US" altLang="zh-CN" dirty="0">
                <a:solidFill>
                  <a:srgbClr val="333399"/>
                </a:solidFill>
              </a:rPr>
              <a:t>a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d</a:t>
            </a:r>
            <a:r>
              <a:rPr lang="en-US" altLang="zh-CN" baseline="30000" dirty="0">
                <a:solidFill>
                  <a:srgbClr val="333399"/>
                </a:solidFill>
              </a:rPr>
              <a:t> n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1,m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 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i="0" dirty="0">
                <a:solidFill>
                  <a:srgbClr val="333399"/>
                </a:solidFill>
              </a:rPr>
              <a:t> { </a:t>
            </a:r>
            <a:r>
              <a:rPr lang="en-US" altLang="zh-CN" dirty="0" err="1">
                <a:solidFill>
                  <a:srgbClr val="333399"/>
                </a:solidFill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n, 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0 </a:t>
            </a:r>
            <a:r>
              <a:rPr lang="zh-CN" altLang="zh-CN" i="0" dirty="0">
                <a:solidFill>
                  <a:srgbClr val="333399"/>
                </a:solidFill>
                <a:sym typeface="Symbol" pitchFamily="18" charset="2"/>
              </a:rPr>
              <a:t>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zh-CN" altLang="zh-CN" i="0" dirty="0">
                <a:solidFill>
                  <a:srgbClr val="333399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333399"/>
                </a:solidFill>
              </a:rPr>
              <a:t>m</a:t>
            </a:r>
            <a:r>
              <a:rPr lang="zh-CN" altLang="zh-CN" i="0" dirty="0">
                <a:solidFill>
                  <a:srgbClr val="333399"/>
                </a:solidFill>
              </a:rPr>
              <a:t>}</a:t>
            </a:r>
            <a:r>
              <a:rPr lang="zh-CN" altLang="zh-CN" dirty="0"/>
              <a:t> </a:t>
            </a:r>
            <a:endParaRPr lang="zh-CN" altLang="zh-CN" sz="1000" dirty="0"/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dirty="0"/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 err="1">
                <a:solidFill>
                  <a:srgbClr val="333399"/>
                </a:solidFill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</a:rPr>
              <a:t>m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0</a:t>
            </a:r>
            <a:r>
              <a:rPr lang="en-US" altLang="zh-CN" i="0" dirty="0">
                <a:solidFill>
                  <a:srgbClr val="333399"/>
                </a:solidFill>
              </a:rPr>
              <a:t>, </a:t>
            </a:r>
            <a:r>
              <a:rPr lang="en-US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0</a:t>
            </a:r>
            <a:r>
              <a:rPr lang="en-US" altLang="zh-CN" i="0" dirty="0">
                <a:solidFill>
                  <a:srgbClr val="333399"/>
                </a:solidFill>
              </a:rPr>
              <a:t>,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以及</a:t>
            </a:r>
            <a:r>
              <a:rPr lang="zh-CN" altLang="en-US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3</a:t>
            </a:r>
            <a:r>
              <a:rPr lang="en-US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2</a:t>
            </a:r>
            <a:r>
              <a:rPr lang="en-US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zh-CN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>
                <a:solidFill>
                  <a:srgbClr val="333399"/>
                </a:solidFill>
              </a:rPr>
              <a:t>w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</a:rPr>
              <a:t> {</a:t>
            </a:r>
            <a:r>
              <a:rPr lang="en-US" altLang="zh-CN" dirty="0">
                <a:solidFill>
                  <a:srgbClr val="333399"/>
                </a:solidFill>
              </a:rPr>
              <a:t>a, b</a:t>
            </a:r>
            <a:r>
              <a:rPr lang="en-US" altLang="zh-CN" i="0" dirty="0">
                <a:solidFill>
                  <a:srgbClr val="333399"/>
                </a:solidFill>
              </a:rPr>
              <a:t>}*</a:t>
            </a:r>
            <a:r>
              <a:rPr lang="zh-CN" altLang="en-US" i="0" dirty="0">
                <a:solidFill>
                  <a:srgbClr val="333399"/>
                </a:solidFill>
              </a:rPr>
              <a:t>， </a:t>
            </a:r>
            <a:r>
              <a:rPr lang="en-US" altLang="zh-CN" dirty="0">
                <a:solidFill>
                  <a:srgbClr val="333399"/>
                </a:solidFill>
              </a:rPr>
              <a:t>w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</a:t>
            </a:r>
            <a:r>
              <a:rPr lang="zh-CN" i="0" dirty="0">
                <a:solidFill>
                  <a:srgbClr val="333399"/>
                </a:solidFill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a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b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的数目不同</a:t>
            </a:r>
            <a:r>
              <a:rPr lang="zh-CN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</a:rPr>
              <a:t>         （</a:t>
            </a:r>
            <a:r>
              <a:rPr lang="en-US" altLang="zh-CN" i="0" dirty="0">
                <a:solidFill>
                  <a:srgbClr val="333399"/>
                </a:solidFill>
              </a:rPr>
              <a:t>5</a:t>
            </a:r>
            <a:r>
              <a:rPr lang="zh-CN" altLang="en-US" i="0" dirty="0">
                <a:solidFill>
                  <a:srgbClr val="333399"/>
                </a:solidFill>
              </a:rPr>
              <a:t>）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 w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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a, b</a:t>
            </a:r>
            <a:r>
              <a:rPr lang="pt-BR" altLang="zh-CN" i="0" dirty="0">
                <a:solidFill>
                  <a:srgbClr val="333399"/>
                </a:solidFill>
              </a:rPr>
              <a:t>}*</a:t>
            </a:r>
            <a:r>
              <a:rPr lang="zh-CN" altLang="zh-CN" i="0" dirty="0">
                <a:solidFill>
                  <a:srgbClr val="333399"/>
                </a:solidFill>
              </a:rPr>
              <a:t>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且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b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的数目相差为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2 </a:t>
            </a:r>
            <a:r>
              <a:rPr lang="pt-BR" altLang="zh-CN" i="0" dirty="0">
                <a:solidFill>
                  <a:srgbClr val="333399"/>
                </a:solidFill>
              </a:rPr>
              <a:t>}</a:t>
            </a:r>
            <a:endParaRPr lang="zh-CN" altLang="zh-CN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考虑由下列产生式定义的上下文无关文法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</a:t>
            </a:r>
            <a:r>
              <a:rPr lang="pt-BR" altLang="zh-CN" dirty="0">
                <a:solidFill>
                  <a:srgbClr val="333399"/>
                </a:solidFill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S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S b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anose="05050102010706020507" pitchFamily="18" charset="2"/>
              </a:rPr>
              <a:t></a:t>
            </a:r>
            <a:endParaRPr lang="zh-CN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pt-BR" altLang="zh-CN" dirty="0">
                <a:solidFill>
                  <a:srgbClr val="333399"/>
                </a:solidFill>
              </a:rPr>
              <a:t>L</a:t>
            </a:r>
            <a:r>
              <a:rPr lang="pt-BR" altLang="zh-CN" i="0" dirty="0">
                <a:solidFill>
                  <a:srgbClr val="333399"/>
                </a:solidFill>
              </a:rPr>
              <a:t>(</a:t>
            </a:r>
            <a:r>
              <a:rPr lang="pt-BR" altLang="zh-CN" dirty="0">
                <a:solidFill>
                  <a:srgbClr val="333399"/>
                </a:solidFill>
              </a:rPr>
              <a:t>G</a:t>
            </a:r>
            <a:r>
              <a:rPr lang="pt-BR" altLang="zh-CN" i="0" dirty="0">
                <a:solidFill>
                  <a:srgbClr val="333399"/>
                </a:solidFill>
              </a:rPr>
              <a:t>)</a:t>
            </a:r>
            <a:r>
              <a:rPr lang="pt-BR" altLang="zh-CN" dirty="0">
                <a:solidFill>
                  <a:srgbClr val="333399"/>
                </a:solidFill>
              </a:rPr>
              <a:t> = 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 a</a:t>
            </a:r>
            <a:r>
              <a:rPr lang="pt-BR" altLang="zh-CN" baseline="30000" dirty="0">
                <a:solidFill>
                  <a:srgbClr val="333399"/>
                </a:solidFill>
              </a:rPr>
              <a:t>n</a:t>
            </a:r>
            <a:r>
              <a:rPr lang="pt-BR" altLang="zh-CN" dirty="0">
                <a:solidFill>
                  <a:srgbClr val="333399"/>
                </a:solidFill>
              </a:rPr>
              <a:t>b</a:t>
            </a:r>
            <a:r>
              <a:rPr lang="pt-BR" altLang="zh-CN" baseline="30000" dirty="0">
                <a:solidFill>
                  <a:srgbClr val="333399"/>
                </a:solidFill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0 </a:t>
            </a:r>
            <a:r>
              <a:rPr lang="pt-BR" altLang="zh-CN" i="0" dirty="0">
                <a:solidFill>
                  <a:srgbClr val="333399"/>
                </a:solidFill>
              </a:rPr>
              <a:t>}</a:t>
            </a:r>
          </a:p>
          <a:p>
            <a:pPr marL="914400" lvl="1" indent="-457200"/>
            <a:endParaRPr lang="pt-BR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考虑由下列产生式定义的上下文无关文法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</a:t>
            </a:r>
          </a:p>
          <a:p>
            <a:pPr marL="914400" lvl="1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，则有occur(1,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= occur(0,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+ 1。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其中，occur(a, w) 表示终结符a 在串w 中出现的次数。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AA6004-569F-6145-BF2F-2F442B00696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28382"/>
      </p:ext>
    </p:extLst>
  </p:cSld>
  <p:clrMapOvr>
    <a:masterClrMapping/>
  </p:clrMapOvr>
  <p:transition spd="med"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itchFamily="34" charset="0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hlink"/>
                </a:solidFill>
                <a:latin typeface="Arial" pitchFamily="34" charset="0"/>
              </a:rPr>
              <a:t>That’s all for today.</a:t>
            </a:r>
            <a:r>
              <a:rPr lang="en-US" altLang="zh-CN" sz="3200">
                <a:solidFill>
                  <a:schemeClr val="hlink"/>
                </a:solidFill>
                <a:latin typeface="CMR10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1B3A1-7106-C449-A51A-F3C2E55F649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27544</TotalTime>
  <Words>9678</Words>
  <Application>Microsoft Macintosh PowerPoint</Application>
  <PresentationFormat>全屏显示(4:3)</PresentationFormat>
  <Paragraphs>1743</Paragraphs>
  <Slides>98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1" baseType="lpstr">
      <vt:lpstr>等线</vt:lpstr>
      <vt:lpstr>华文行楷</vt:lpstr>
      <vt:lpstr>楷体_GB2312</vt:lpstr>
      <vt:lpstr>宋体</vt:lpstr>
      <vt:lpstr>CMR10</vt:lpstr>
      <vt:lpstr>PMingLiU</vt:lpstr>
      <vt:lpstr>Arial</vt:lpstr>
      <vt:lpstr>Book Antiqua</vt:lpstr>
      <vt:lpstr>Symbol</vt:lpstr>
      <vt:lpstr>Times New Roman</vt:lpstr>
      <vt:lpstr>Wingdings</vt:lpstr>
      <vt:lpstr>Capsules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文法的二义性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731</cp:revision>
  <dcterms:created xsi:type="dcterms:W3CDTF">2002-02-03T03:17:28Z</dcterms:created>
  <dcterms:modified xsi:type="dcterms:W3CDTF">2021-02-28T05:50:22Z</dcterms:modified>
</cp:coreProperties>
</file>